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78" r:id="rId5"/>
    <p:sldId id="279" r:id="rId6"/>
    <p:sldId id="280" r:id="rId7"/>
    <p:sldId id="281" r:id="rId8"/>
    <p:sldId id="282" r:id="rId9"/>
    <p:sldId id="284" r:id="rId10"/>
    <p:sldId id="283" r:id="rId11"/>
    <p:sldId id="287" r:id="rId12"/>
    <p:sldId id="288" r:id="rId13"/>
    <p:sldId id="304" r:id="rId14"/>
    <p:sldId id="309" r:id="rId15"/>
    <p:sldId id="310" r:id="rId16"/>
    <p:sldId id="311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9C"/>
    <a:srgbClr val="8EC99B"/>
    <a:srgbClr val="61A670"/>
    <a:srgbClr val="13973D"/>
    <a:srgbClr val="E8F8FE"/>
    <a:srgbClr val="D7F1EC"/>
    <a:srgbClr val="FFFFFF"/>
    <a:srgbClr val="269844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4584" autoAdjust="0"/>
  </p:normalViewPr>
  <p:slideViewPr>
    <p:cSldViewPr snapToGrid="0" showGuides="1">
      <p:cViewPr varScale="1">
        <p:scale>
          <a:sx n="102" d="100"/>
          <a:sy n="102" d="100"/>
        </p:scale>
        <p:origin x="144" y="444"/>
      </p:cViewPr>
      <p:guideLst>
        <p:guide orient="horz" pos="218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5" Type="http://schemas.microsoft.com/office/2011/relationships/chartColorStyle" Target="colors1.xml"/><Relationship Id="rId4" Type="http://schemas.microsoft.com/office/2011/relationships/chartStyle" Target="style1.xml"/><Relationship Id="rId3" Type="http://schemas.openxmlformats.org/officeDocument/2006/relationships/image" Target="../media/image17.png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300" b="0" i="0" u="none" strike="noStrike" kern="1200" spc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车流量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899346746799"/>
          <c:y val="0.150276243093923"/>
          <c:w val="0.808100339691665"/>
          <c:h val="0.6231602209944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5400" cap="rnd">
              <a:solidFill>
                <a:srgbClr val="FFB3B3"/>
              </a:solidFill>
              <a:round/>
            </a:ln>
            <a:effectLst>
              <a:outerShdw blurRad="25400" dist="38100" dir="5400000" algn="t" rotWithShape="0">
                <a:srgbClr val="FFB3B3">
                  <a:alpha val="40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Sheet1!$A$2:$A$4</c:f>
              <c:strCache>
                <c:ptCount val="3"/>
                <c:pt idx="0" c:formatCode="@">
                  <c:v>4月4日</c:v>
                </c:pt>
                <c:pt idx="1" c:formatCode="@">
                  <c:v>4月5日</c:v>
                </c:pt>
                <c:pt idx="2" c:formatCode="@">
                  <c:v>4月6日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5400" cap="rnd">
              <a:solidFill>
                <a:srgbClr val="82C5E3"/>
              </a:solidFill>
              <a:round/>
            </a:ln>
            <a:effectLst>
              <a:outerShdw blurRad="25400" dist="38100" dir="5400000" algn="t" rotWithShape="0">
                <a:srgbClr val="82C5E3">
                  <a:alpha val="4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 c:formatCode="@">
                  <c:v>4月4日</c:v>
                </c:pt>
                <c:pt idx="1" c:formatCode="@">
                  <c:v>4月5日</c:v>
                </c:pt>
                <c:pt idx="2" c:formatCode="@">
                  <c:v>4月6日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3072</c:v>
                </c:pt>
                <c:pt idx="1">
                  <c:v>3685</c:v>
                </c:pt>
                <c:pt idx="2">
                  <c:v>2861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5400" cap="rnd">
              <a:solidFill>
                <a:srgbClr val="A1B9FF"/>
              </a:solidFill>
              <a:round/>
            </a:ln>
            <a:effectLst>
              <a:outerShdw blurRad="25400" dist="38100" dir="5400000" algn="t" rotWithShape="0">
                <a:srgbClr val="A1B9FF">
                  <a:alpha val="40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5400" cap="rnd">
                <a:solidFill>
                  <a:srgbClr val="A1B9FF"/>
                </a:solidFill>
                <a:round/>
              </a:ln>
              <a:effectLst>
                <a:outerShdw blurRad="25400" dist="38100" dir="5400000" algn="t" rotWithShape="0">
                  <a:srgbClr val="A1B9FF">
                    <a:alpha val="4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 c:formatCode="@">
                  <c:v>4月4日</c:v>
                </c:pt>
                <c:pt idx="1" c:formatCode="@">
                  <c:v>4月5日</c:v>
                </c:pt>
                <c:pt idx="2" c:formatCode="@">
                  <c:v>4月6日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353486409"/>
        <c:axId val="919182647"/>
      </c:lineChart>
      <c:catAx>
        <c:axId val="35348640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919182647"/>
        <c:crosses val="autoZero"/>
        <c:auto val="1"/>
        <c:lblAlgn val="ctr"/>
        <c:lblOffset val="100"/>
        <c:noMultiLvlLbl val="0"/>
      </c:catAx>
      <c:valAx>
        <c:axId val="919182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7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53486409"/>
        <c:crosses val="autoZero"/>
        <c:crossBetween val="between"/>
      </c:valAx>
      <c:spPr>
        <a:noFill/>
        <a:ln w="3175">
          <a:solidFill>
            <a:schemeClr val="bg1">
              <a:alpha val="40000"/>
            </a:schemeClr>
          </a:solidFill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914bd4b8-fcfa-4c8d-9908-7a21bf07f8c2}"/>
      </c:ext>
    </c:extLst>
  </c:chart>
  <c:spPr>
    <a:blipFill rotWithShape="1">
      <a:blip xmlns:r="http://schemas.openxmlformats.org/officeDocument/2006/relationships" r:embed="rId3"/>
      <a:stretch>
        <a:fillRect/>
      </a:stretch>
    </a:blipFill>
    <a:ln w="9525" cap="flat" cmpd="sng" algn="ctr">
      <a:solidFill>
        <a:schemeClr val="bg1">
          <a:lumMod val="7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F7944B-CFB7-4264-AE6D-D877F99075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1BF48-EA46-46FE-8291-2B1208D79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8352" y="1"/>
            <a:ext cx="2359511" cy="1425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2.png"/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4354" y="0"/>
            <a:ext cx="3637053" cy="21973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7732" y="1172304"/>
            <a:ext cx="1205334" cy="1158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9736" y="264372"/>
            <a:ext cx="694618" cy="6679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10" y="670364"/>
            <a:ext cx="2259212" cy="41418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72" y="1807830"/>
            <a:ext cx="491353" cy="8618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09" y="1933772"/>
            <a:ext cx="6041749" cy="4660617"/>
          </a:xfrm>
          <a:prstGeom prst="rect">
            <a:avLst/>
          </a:prstGeom>
        </p:spPr>
      </p:pic>
      <p:pic>
        <p:nvPicPr>
          <p:cNvPr id="3" name="5a40b21ee0fa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87363" y="0"/>
            <a:ext cx="487363" cy="48736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87295" y="4812030"/>
            <a:ext cx="76174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景德镇市202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年清明节普通国省道运行预测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景德镇市公路事业发展中心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路网中心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202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年4月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日</a:t>
            </a:r>
            <a:endParaRPr lang="zh-CN" altLang="en-US"/>
          </a:p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275 C -0.04232 -0.25278 -0.07357 -0.23032 -0.0875 -0.19653 C -0.10143 -0.16273 -0.10898 -0.10509 -0.0944 -0.07245 C -0.07982 -0.03958 -0.02018 -0.01088 -1.45833E-6 7.40741E-7 " pathEditMode="relative" rAng="0" ptsTypes="AAAA">
                                      <p:cBhvr>
                                        <p:cTn id="3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183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186222" y="316649"/>
            <a:ext cx="494633" cy="475608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5101976" y="26470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269844"/>
                </a:solidFill>
                <a:cs typeface="+mn-ea"/>
                <a:sym typeface="+mn-lt"/>
              </a:rPr>
              <a:t>清明节踏青</a:t>
            </a:r>
            <a:endParaRPr lang="zh-CN" altLang="en-US" sz="2800" b="1" dirty="0">
              <a:solidFill>
                <a:srgbClr val="269844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6854" y="665165"/>
            <a:ext cx="2526784" cy="33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For an outing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/>
        </p:nvSpPr>
        <p:spPr bwMode="auto">
          <a:xfrm>
            <a:off x="8379100" y="1837715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rgbClr val="00B050"/>
                </a:solidFill>
                <a:latin typeface="仿宋" panose="02010609060101010101" charset="-122"/>
                <a:ea typeface="宋体" panose="02010600030101010101" pitchFamily="2" charset="-122"/>
                <a:cs typeface="+mn-ea"/>
                <a:sym typeface="+mn-lt"/>
              </a:rPr>
              <a:t>踏</a:t>
            </a:r>
            <a:endParaRPr lang="en-US" altLang="zh-CN" sz="4000" b="1" dirty="0" smtClean="0">
              <a:solidFill>
                <a:srgbClr val="00B050"/>
              </a:solidFill>
              <a:latin typeface="仿宋" panose="02010609060101010101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rgbClr val="00B050"/>
                </a:solidFill>
                <a:latin typeface="仿宋" panose="02010609060101010101" charset="-122"/>
                <a:ea typeface="宋体" panose="02010600030101010101" pitchFamily="2" charset="-122"/>
                <a:cs typeface="+mn-ea"/>
                <a:sym typeface="+mn-lt"/>
              </a:rPr>
              <a:t>青</a:t>
            </a:r>
            <a:endParaRPr lang="zh-CN" altLang="en-US" sz="4000" b="1" dirty="0">
              <a:solidFill>
                <a:srgbClr val="00B050"/>
              </a:solidFill>
              <a:latin typeface="仿宋" panose="02010609060101010101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20" name="AutoShape 3"/>
          <p:cNvCxnSpPr>
            <a:cxnSpLocks noChangeShapeType="1"/>
          </p:cNvCxnSpPr>
          <p:nvPr/>
        </p:nvCxnSpPr>
        <p:spPr bwMode="auto">
          <a:xfrm>
            <a:off x="9237586" y="1943655"/>
            <a:ext cx="1588" cy="1584000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318818" y="1954447"/>
            <a:ext cx="1132618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仿宋" panose="02010609060101010101" charset="-122"/>
                <a:ea typeface="宋体" panose="02010600030101010101" pitchFamily="2" charset="-122"/>
                <a:cs typeface="+mn-ea"/>
                <a:sym typeface="+mn-lt"/>
              </a:rPr>
              <a:t>梨花风起正清明，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仿宋" panose="02010609060101010101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仿宋" panose="02010609060101010101" charset="-122"/>
                <a:ea typeface="宋体" panose="02010600030101010101" pitchFamily="2" charset="-122"/>
                <a:cs typeface="+mn-ea"/>
                <a:sym typeface="+mn-lt"/>
              </a:rPr>
              <a:t>游子寻春半出城。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仿宋" panose="02010609060101010101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仿宋" panose="02010609060101010101" charset="-122"/>
                <a:ea typeface="宋体" panose="02010600030101010101" pitchFamily="2" charset="-122"/>
                <a:cs typeface="+mn-ea"/>
                <a:sym typeface="+mn-lt"/>
              </a:rPr>
              <a:t>日暮笙歌收拾去，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仿宋" panose="02010609060101010101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仿宋" panose="02010609060101010101" charset="-122"/>
                <a:ea typeface="宋体" panose="02010600030101010101" pitchFamily="2" charset="-122"/>
                <a:cs typeface="+mn-ea"/>
                <a:sym typeface="+mn-lt"/>
              </a:rPr>
              <a:t>万株杨柳属流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仿宋" panose="02010609060101010101" charset="-122"/>
                <a:ea typeface="宋体" panose="02010600030101010101" pitchFamily="2" charset="-122"/>
                <a:cs typeface="+mn-ea"/>
                <a:sym typeface="+mn-lt"/>
              </a:rPr>
              <a:t>莺。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仿宋" panose="02010609060101010101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0232240" y="3700743"/>
            <a:ext cx="157367" cy="1874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8521311" y="3700742"/>
            <a:ext cx="1631285" cy="187404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20000" r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4192183" y="1712822"/>
            <a:ext cx="150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清明之时</a:t>
            </a:r>
            <a:endParaRPr lang="zh-CN" altLang="en-US" sz="2400" b="1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93300" y="2260935"/>
            <a:ext cx="3735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清明之时，正值春回大地，人们乃因利趁便，扫墓之余亦一家老少在山乡野间游乐一番，回家时顺手折几枝叶芽初绽的柳枝戴在头上，怡乐融融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4284419" y="3933633"/>
            <a:ext cx="150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清明前后</a:t>
            </a:r>
            <a:endParaRPr lang="zh-CN" altLang="en-US" sz="2400" b="1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89831" y="4429757"/>
            <a:ext cx="3788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清明前后正是踏青的好时光，所以成为清明节俗的一项重要内容。古时妇女平日不能随便出游，清明扫墓是难得的踏青的机会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， “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女人的清明男人的年”之说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5931" y="2174487"/>
            <a:ext cx="3250493" cy="3006456"/>
            <a:chOff x="7154" y="4012"/>
            <a:chExt cx="5482" cy="523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" y="4104"/>
              <a:ext cx="5482" cy="513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5" name="椭圆 24"/>
            <p:cNvSpPr/>
            <p:nvPr/>
          </p:nvSpPr>
          <p:spPr>
            <a:xfrm>
              <a:off x="7612" y="4012"/>
              <a:ext cx="5024" cy="5024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1449" y="4293"/>
              <a:ext cx="480" cy="4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8542" y="8470"/>
              <a:ext cx="286" cy="286"/>
            </a:xfrm>
            <a:prstGeom prst="ellipse">
              <a:avLst/>
            </a:prstGeom>
            <a:solidFill>
              <a:srgbClr val="269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0182">
            <a:off x="1948848" y="979110"/>
            <a:ext cx="2183049" cy="1950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99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9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99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9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99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183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186222" y="316649"/>
            <a:ext cx="494633" cy="475608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5642999" y="2647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269844"/>
                </a:solidFill>
                <a:cs typeface="+mn-ea"/>
                <a:sym typeface="+mn-lt"/>
              </a:rPr>
              <a:t>青团</a:t>
            </a:r>
            <a:endParaRPr lang="zh-CN" altLang="en-US" sz="2800" b="1" dirty="0" smtClean="0">
              <a:solidFill>
                <a:srgbClr val="269844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57779" y="665165"/>
            <a:ext cx="3476441" cy="33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group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1872181" y="1934444"/>
            <a:ext cx="1775042" cy="461665"/>
          </a:xfrm>
          <a:prstGeom prst="rect">
            <a:avLst/>
          </a:prstGeom>
          <a:solidFill>
            <a:srgbClr val="2698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6F6F6"/>
                </a:solidFill>
                <a:cs typeface="+mn-ea"/>
                <a:sym typeface="+mn-lt"/>
              </a:rPr>
              <a:t>青团</a:t>
            </a:r>
            <a:endParaRPr lang="zh-CN" altLang="en-US" sz="2400" dirty="0">
              <a:solidFill>
                <a:srgbClr val="F6F6F6"/>
              </a:solidFill>
              <a:cs typeface="+mn-ea"/>
              <a:sym typeface="+mn-lt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753385" y="2690367"/>
            <a:ext cx="402524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清明时节，江南一带主要是江浙皖沪一带有吃青团的风俗习惯。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每逢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寒食节，人们便不生火做饭，只吃冷食。冷食是事先做好无需加热的食品。在北方，老百姓喜欢吃枣饼、年糕等；在南方，则多为青团和糯米糖藕。糯米糖藕我们都熟，今天着重说说青团。青团是江南一带的小吃，青色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的。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5613" y="1739609"/>
            <a:ext cx="4138762" cy="3951579"/>
          </a:xfrm>
          <a:prstGeom prst="rect">
            <a:avLst/>
          </a:prstGeom>
        </p:spPr>
      </p:pic>
      <p:sp>
        <p:nvSpPr>
          <p:cNvPr id="21" name="任意多边形 51"/>
          <p:cNvSpPr/>
          <p:nvPr/>
        </p:nvSpPr>
        <p:spPr bwMode="auto">
          <a:xfrm>
            <a:off x="7043169" y="1878776"/>
            <a:ext cx="3865972" cy="3673247"/>
          </a:xfrm>
          <a:prstGeom prst="teardrop">
            <a:avLst>
              <a:gd name="adj" fmla="val 69834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7593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4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 animBg="1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8313" y="1891699"/>
            <a:ext cx="1943303" cy="185541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0406" y="1925058"/>
            <a:ext cx="3462781" cy="33061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1750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3606" y="316649"/>
            <a:ext cx="494633" cy="475608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4200287" y="264700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269844"/>
                </a:solidFill>
                <a:cs typeface="+mn-ea"/>
                <a:sym typeface="+mn-lt"/>
              </a:rPr>
              <a:t>缅怀先烈领悟革命精神</a:t>
            </a:r>
            <a:endParaRPr lang="zh-CN" altLang="en-US" sz="2800" b="1" dirty="0" smtClean="0">
              <a:solidFill>
                <a:srgbClr val="269844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57779" y="665165"/>
            <a:ext cx="3476441" cy="33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Remember the spirit of revolution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23"/>
          <p:cNvSpPr txBox="1"/>
          <p:nvPr/>
        </p:nvSpPr>
        <p:spPr>
          <a:xfrm>
            <a:off x="3939160" y="3964449"/>
            <a:ext cx="313249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云周西村胡反动村长石佩怀，为阎锡山军派粮派款、递送情报，成为当地一害。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1946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12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月的一天，刘胡兰配合武工队员将其处死。阎锡山匪军恼羞成怒，决定实施报复行动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25" y="1747798"/>
            <a:ext cx="1979783" cy="1709121"/>
          </a:xfrm>
          <a:prstGeom prst="rect">
            <a:avLst/>
          </a:prstGeom>
        </p:spPr>
      </p:pic>
      <p:sp>
        <p:nvSpPr>
          <p:cNvPr id="30" name="Freeform 6"/>
          <p:cNvSpPr/>
          <p:nvPr/>
        </p:nvSpPr>
        <p:spPr bwMode="auto">
          <a:xfrm>
            <a:off x="7983606" y="2078429"/>
            <a:ext cx="2977314" cy="299943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black"/>
              </a:solidFill>
            </a:endParaRPr>
          </a:p>
        </p:txBody>
      </p:sp>
      <p:sp>
        <p:nvSpPr>
          <p:cNvPr id="35" name="Freeform 7"/>
          <p:cNvSpPr/>
          <p:nvPr/>
        </p:nvSpPr>
        <p:spPr bwMode="auto">
          <a:xfrm>
            <a:off x="4878313" y="1689174"/>
            <a:ext cx="1824527" cy="1841469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black"/>
              </a:solidFill>
            </a:endParaRPr>
          </a:p>
        </p:txBody>
      </p:sp>
      <p:pic>
        <p:nvPicPr>
          <p:cNvPr id="17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2784"/>
          <a:stretch>
            <a:fillRect/>
          </a:stretch>
        </p:blipFill>
        <p:spPr bwMode="auto">
          <a:xfrm flipH="1">
            <a:off x="605044" y="1858340"/>
            <a:ext cx="1315785" cy="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2784"/>
          <a:stretch>
            <a:fillRect/>
          </a:stretch>
        </p:blipFill>
        <p:spPr bwMode="auto">
          <a:xfrm flipH="1">
            <a:off x="605043" y="4267487"/>
            <a:ext cx="1315785" cy="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>
            <a:spLocks noGrp="1" noChangeArrowheads="1"/>
          </p:cNvSpPr>
          <p:nvPr/>
        </p:nvSpPr>
        <p:spPr bwMode="auto">
          <a:xfrm>
            <a:off x="857042" y="2471587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solidFill>
                  <a:srgbClr val="00B05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刘胡兰</a:t>
            </a:r>
            <a:endParaRPr lang="zh-CN" altLang="en-US" sz="4800" b="1" dirty="0">
              <a:solidFill>
                <a:srgbClr val="00B05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43459" y="1799680"/>
            <a:ext cx="1064593" cy="2950011"/>
            <a:chOff x="6420453" y="765292"/>
            <a:chExt cx="1064593" cy="5329238"/>
          </a:xfrm>
        </p:grpSpPr>
        <p:pic>
          <p:nvPicPr>
            <p:cNvPr id="22" name="Picture 3" descr="C:\Users\Administrator\Desktop\水墨 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>
              <a:off x="3812625" y="3373120"/>
              <a:ext cx="5329238" cy="113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 descr="C:\Users\Administrator\Desktop\水墨 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>
              <a:off x="4763636" y="3373120"/>
              <a:ext cx="5329238" cy="113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3" grpId="0"/>
      <p:bldP spid="30" grpId="0" animBg="1"/>
      <p:bldP spid="35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1750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983606" y="316649"/>
            <a:ext cx="494633" cy="475608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4200287" y="264700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269844"/>
                </a:solidFill>
                <a:cs typeface="+mn-ea"/>
                <a:sym typeface="+mn-lt"/>
              </a:rPr>
              <a:t>缅怀先烈领悟革命精神</a:t>
            </a:r>
            <a:endParaRPr lang="zh-CN" altLang="en-US" sz="2800" b="1" dirty="0" smtClean="0">
              <a:solidFill>
                <a:srgbClr val="269844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57779" y="665165"/>
            <a:ext cx="3476441" cy="33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Remember the spirit of revolution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23"/>
          <p:cNvSpPr txBox="1"/>
          <p:nvPr/>
        </p:nvSpPr>
        <p:spPr>
          <a:xfrm>
            <a:off x="2991457" y="4171422"/>
            <a:ext cx="6579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1948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25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日，我军攻打隆化城的战斗打响。董存瑞任爆破组组长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，连队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随机发起冲锋，突然遭敌猛烈火力的封锁。部队受阻于开阔地带，董存瑞挺身而出，向连长请战，毅然抱起炸药包，冲向暗堡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，董存瑞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以自己的生命为部队开辟了前进的道路，此时，他年仅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19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岁。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2991457" y="1573930"/>
            <a:ext cx="6579482" cy="2560744"/>
          </a:xfrm>
          <a:custGeom>
            <a:avLst/>
            <a:gdLst>
              <a:gd name="T0" fmla="*/ 479 w 1654"/>
              <a:gd name="T1" fmla="*/ 54 h 569"/>
              <a:gd name="T2" fmla="*/ 531 w 1654"/>
              <a:gd name="T3" fmla="*/ 117 h 569"/>
              <a:gd name="T4" fmla="*/ 607 w 1654"/>
              <a:gd name="T5" fmla="*/ 188 h 569"/>
              <a:gd name="T6" fmla="*/ 1085 w 1654"/>
              <a:gd name="T7" fmla="*/ 29 h 569"/>
              <a:gd name="T8" fmla="*/ 1180 w 1654"/>
              <a:gd name="T9" fmla="*/ 57 h 569"/>
              <a:gd name="T10" fmla="*/ 1193 w 1654"/>
              <a:gd name="T11" fmla="*/ 88 h 569"/>
              <a:gd name="T12" fmla="*/ 1234 w 1654"/>
              <a:gd name="T13" fmla="*/ 169 h 569"/>
              <a:gd name="T14" fmla="*/ 1408 w 1654"/>
              <a:gd name="T15" fmla="*/ 133 h 569"/>
              <a:gd name="T16" fmla="*/ 1359 w 1654"/>
              <a:gd name="T17" fmla="*/ 189 h 569"/>
              <a:gd name="T18" fmla="*/ 1398 w 1654"/>
              <a:gd name="T19" fmla="*/ 186 h 569"/>
              <a:gd name="T20" fmla="*/ 1355 w 1654"/>
              <a:gd name="T21" fmla="*/ 199 h 569"/>
              <a:gd name="T22" fmla="*/ 1336 w 1654"/>
              <a:gd name="T23" fmla="*/ 222 h 569"/>
              <a:gd name="T24" fmla="*/ 1422 w 1654"/>
              <a:gd name="T25" fmla="*/ 226 h 569"/>
              <a:gd name="T26" fmla="*/ 1518 w 1654"/>
              <a:gd name="T27" fmla="*/ 190 h 569"/>
              <a:gd name="T28" fmla="*/ 1590 w 1654"/>
              <a:gd name="T29" fmla="*/ 147 h 569"/>
              <a:gd name="T30" fmla="*/ 1579 w 1654"/>
              <a:gd name="T31" fmla="*/ 169 h 569"/>
              <a:gd name="T32" fmla="*/ 1597 w 1654"/>
              <a:gd name="T33" fmla="*/ 210 h 569"/>
              <a:gd name="T34" fmla="*/ 1631 w 1654"/>
              <a:gd name="T35" fmla="*/ 225 h 569"/>
              <a:gd name="T36" fmla="*/ 1511 w 1654"/>
              <a:gd name="T37" fmla="*/ 271 h 569"/>
              <a:gd name="T38" fmla="*/ 1450 w 1654"/>
              <a:gd name="T39" fmla="*/ 289 h 569"/>
              <a:gd name="T40" fmla="*/ 1338 w 1654"/>
              <a:gd name="T41" fmla="*/ 333 h 569"/>
              <a:gd name="T42" fmla="*/ 1283 w 1654"/>
              <a:gd name="T43" fmla="*/ 355 h 569"/>
              <a:gd name="T44" fmla="*/ 1350 w 1654"/>
              <a:gd name="T45" fmla="*/ 345 h 569"/>
              <a:gd name="T46" fmla="*/ 1308 w 1654"/>
              <a:gd name="T47" fmla="*/ 383 h 569"/>
              <a:gd name="T48" fmla="*/ 1282 w 1654"/>
              <a:gd name="T49" fmla="*/ 411 h 569"/>
              <a:gd name="T50" fmla="*/ 1260 w 1654"/>
              <a:gd name="T51" fmla="*/ 429 h 569"/>
              <a:gd name="T52" fmla="*/ 1240 w 1654"/>
              <a:gd name="T53" fmla="*/ 448 h 569"/>
              <a:gd name="T54" fmla="*/ 1295 w 1654"/>
              <a:gd name="T55" fmla="*/ 426 h 569"/>
              <a:gd name="T56" fmla="*/ 1332 w 1654"/>
              <a:gd name="T57" fmla="*/ 433 h 569"/>
              <a:gd name="T58" fmla="*/ 1425 w 1654"/>
              <a:gd name="T59" fmla="*/ 391 h 569"/>
              <a:gd name="T60" fmla="*/ 1569 w 1654"/>
              <a:gd name="T61" fmla="*/ 353 h 569"/>
              <a:gd name="T62" fmla="*/ 1612 w 1654"/>
              <a:gd name="T63" fmla="*/ 358 h 569"/>
              <a:gd name="T64" fmla="*/ 1472 w 1654"/>
              <a:gd name="T65" fmla="*/ 405 h 569"/>
              <a:gd name="T66" fmla="*/ 1377 w 1654"/>
              <a:gd name="T67" fmla="*/ 454 h 569"/>
              <a:gd name="T68" fmla="*/ 1381 w 1654"/>
              <a:gd name="T69" fmla="*/ 460 h 569"/>
              <a:gd name="T70" fmla="*/ 1314 w 1654"/>
              <a:gd name="T71" fmla="*/ 488 h 569"/>
              <a:gd name="T72" fmla="*/ 1172 w 1654"/>
              <a:gd name="T73" fmla="*/ 560 h 569"/>
              <a:gd name="T74" fmla="*/ 1080 w 1654"/>
              <a:gd name="T75" fmla="*/ 549 h 569"/>
              <a:gd name="T76" fmla="*/ 1042 w 1654"/>
              <a:gd name="T77" fmla="*/ 492 h 569"/>
              <a:gd name="T78" fmla="*/ 962 w 1654"/>
              <a:gd name="T79" fmla="*/ 480 h 569"/>
              <a:gd name="T80" fmla="*/ 956 w 1654"/>
              <a:gd name="T81" fmla="*/ 503 h 569"/>
              <a:gd name="T82" fmla="*/ 814 w 1654"/>
              <a:gd name="T83" fmla="*/ 530 h 569"/>
              <a:gd name="T84" fmla="*/ 784 w 1654"/>
              <a:gd name="T85" fmla="*/ 527 h 569"/>
              <a:gd name="T86" fmla="*/ 746 w 1654"/>
              <a:gd name="T87" fmla="*/ 453 h 569"/>
              <a:gd name="T88" fmla="*/ 724 w 1654"/>
              <a:gd name="T89" fmla="*/ 433 h 569"/>
              <a:gd name="T90" fmla="*/ 485 w 1654"/>
              <a:gd name="T91" fmla="*/ 508 h 569"/>
              <a:gd name="T92" fmla="*/ 414 w 1654"/>
              <a:gd name="T93" fmla="*/ 502 h 569"/>
              <a:gd name="T94" fmla="*/ 364 w 1654"/>
              <a:gd name="T95" fmla="*/ 444 h 569"/>
              <a:gd name="T96" fmla="*/ 258 w 1654"/>
              <a:gd name="T97" fmla="*/ 386 h 569"/>
              <a:gd name="T98" fmla="*/ 125 w 1654"/>
              <a:gd name="T99" fmla="*/ 373 h 569"/>
              <a:gd name="T100" fmla="*/ 123 w 1654"/>
              <a:gd name="T101" fmla="*/ 316 h 569"/>
              <a:gd name="T102" fmla="*/ 108 w 1654"/>
              <a:gd name="T103" fmla="*/ 299 h 569"/>
              <a:gd name="T104" fmla="*/ 108 w 1654"/>
              <a:gd name="T105" fmla="*/ 282 h 569"/>
              <a:gd name="T106" fmla="*/ 54 w 1654"/>
              <a:gd name="T107" fmla="*/ 281 h 569"/>
              <a:gd name="T108" fmla="*/ 44 w 1654"/>
              <a:gd name="T109" fmla="*/ 191 h 569"/>
              <a:gd name="T110" fmla="*/ 338 w 1654"/>
              <a:gd name="T111" fmla="*/ 0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4" h="569">
                <a:moveTo>
                  <a:pt x="369" y="1"/>
                </a:moveTo>
                <a:cubicBezTo>
                  <a:pt x="388" y="8"/>
                  <a:pt x="410" y="3"/>
                  <a:pt x="427" y="15"/>
                </a:cubicBezTo>
                <a:cubicBezTo>
                  <a:pt x="428" y="21"/>
                  <a:pt x="437" y="21"/>
                  <a:pt x="442" y="25"/>
                </a:cubicBezTo>
                <a:cubicBezTo>
                  <a:pt x="439" y="26"/>
                  <a:pt x="439" y="26"/>
                  <a:pt x="439" y="26"/>
                </a:cubicBezTo>
                <a:cubicBezTo>
                  <a:pt x="441" y="29"/>
                  <a:pt x="444" y="35"/>
                  <a:pt x="449" y="33"/>
                </a:cubicBezTo>
                <a:cubicBezTo>
                  <a:pt x="449" y="30"/>
                  <a:pt x="449" y="30"/>
                  <a:pt x="449" y="30"/>
                </a:cubicBezTo>
                <a:cubicBezTo>
                  <a:pt x="456" y="37"/>
                  <a:pt x="469" y="36"/>
                  <a:pt x="472" y="47"/>
                </a:cubicBezTo>
                <a:cubicBezTo>
                  <a:pt x="477" y="47"/>
                  <a:pt x="476" y="52"/>
                  <a:pt x="479" y="54"/>
                </a:cubicBezTo>
                <a:cubicBezTo>
                  <a:pt x="486" y="62"/>
                  <a:pt x="504" y="62"/>
                  <a:pt x="501" y="75"/>
                </a:cubicBezTo>
                <a:cubicBezTo>
                  <a:pt x="502" y="77"/>
                  <a:pt x="506" y="76"/>
                  <a:pt x="506" y="74"/>
                </a:cubicBezTo>
                <a:cubicBezTo>
                  <a:pt x="512" y="75"/>
                  <a:pt x="508" y="84"/>
                  <a:pt x="512" y="84"/>
                </a:cubicBezTo>
                <a:cubicBezTo>
                  <a:pt x="505" y="91"/>
                  <a:pt x="518" y="97"/>
                  <a:pt x="515" y="105"/>
                </a:cubicBezTo>
                <a:cubicBezTo>
                  <a:pt x="526" y="117"/>
                  <a:pt x="526" y="117"/>
                  <a:pt x="526" y="117"/>
                </a:cubicBezTo>
                <a:cubicBezTo>
                  <a:pt x="528" y="115"/>
                  <a:pt x="528" y="115"/>
                  <a:pt x="528" y="115"/>
                </a:cubicBezTo>
                <a:cubicBezTo>
                  <a:pt x="527" y="120"/>
                  <a:pt x="527" y="120"/>
                  <a:pt x="527" y="120"/>
                </a:cubicBezTo>
                <a:cubicBezTo>
                  <a:pt x="531" y="117"/>
                  <a:pt x="531" y="117"/>
                  <a:pt x="531" y="117"/>
                </a:cubicBezTo>
                <a:cubicBezTo>
                  <a:pt x="542" y="126"/>
                  <a:pt x="536" y="141"/>
                  <a:pt x="547" y="151"/>
                </a:cubicBezTo>
                <a:cubicBezTo>
                  <a:pt x="547" y="153"/>
                  <a:pt x="549" y="159"/>
                  <a:pt x="550" y="159"/>
                </a:cubicBezTo>
                <a:cubicBezTo>
                  <a:pt x="548" y="157"/>
                  <a:pt x="548" y="157"/>
                  <a:pt x="548" y="157"/>
                </a:cubicBezTo>
                <a:cubicBezTo>
                  <a:pt x="549" y="162"/>
                  <a:pt x="548" y="169"/>
                  <a:pt x="553" y="173"/>
                </a:cubicBezTo>
                <a:cubicBezTo>
                  <a:pt x="554" y="172"/>
                  <a:pt x="555" y="172"/>
                  <a:pt x="556" y="172"/>
                </a:cubicBezTo>
                <a:cubicBezTo>
                  <a:pt x="557" y="180"/>
                  <a:pt x="561" y="191"/>
                  <a:pt x="553" y="197"/>
                </a:cubicBezTo>
                <a:cubicBezTo>
                  <a:pt x="554" y="201"/>
                  <a:pt x="551" y="202"/>
                  <a:pt x="552" y="205"/>
                </a:cubicBezTo>
                <a:cubicBezTo>
                  <a:pt x="571" y="204"/>
                  <a:pt x="588" y="194"/>
                  <a:pt x="607" y="188"/>
                </a:cubicBezTo>
                <a:cubicBezTo>
                  <a:pt x="672" y="165"/>
                  <a:pt x="734" y="133"/>
                  <a:pt x="800" y="113"/>
                </a:cubicBezTo>
                <a:cubicBezTo>
                  <a:pt x="792" y="123"/>
                  <a:pt x="780" y="126"/>
                  <a:pt x="769" y="131"/>
                </a:cubicBezTo>
                <a:cubicBezTo>
                  <a:pt x="790" y="127"/>
                  <a:pt x="810" y="115"/>
                  <a:pt x="832" y="109"/>
                </a:cubicBezTo>
                <a:cubicBezTo>
                  <a:pt x="897" y="84"/>
                  <a:pt x="965" y="65"/>
                  <a:pt x="1032" y="46"/>
                </a:cubicBezTo>
                <a:cubicBezTo>
                  <a:pt x="1055" y="41"/>
                  <a:pt x="1079" y="42"/>
                  <a:pt x="1101" y="36"/>
                </a:cubicBezTo>
                <a:cubicBezTo>
                  <a:pt x="1095" y="33"/>
                  <a:pt x="1086" y="35"/>
                  <a:pt x="1081" y="34"/>
                </a:cubicBezTo>
                <a:cubicBezTo>
                  <a:pt x="1084" y="32"/>
                  <a:pt x="1094" y="33"/>
                  <a:pt x="1100" y="30"/>
                </a:cubicBezTo>
                <a:cubicBezTo>
                  <a:pt x="1085" y="29"/>
                  <a:pt x="1085" y="29"/>
                  <a:pt x="1085" y="29"/>
                </a:cubicBezTo>
                <a:cubicBezTo>
                  <a:pt x="1101" y="25"/>
                  <a:pt x="1125" y="19"/>
                  <a:pt x="1140" y="32"/>
                </a:cubicBezTo>
                <a:cubicBezTo>
                  <a:pt x="1148" y="32"/>
                  <a:pt x="1157" y="29"/>
                  <a:pt x="1161" y="39"/>
                </a:cubicBezTo>
                <a:cubicBezTo>
                  <a:pt x="1159" y="44"/>
                  <a:pt x="1166" y="46"/>
                  <a:pt x="1165" y="52"/>
                </a:cubicBezTo>
                <a:cubicBezTo>
                  <a:pt x="1168" y="53"/>
                  <a:pt x="1167" y="49"/>
                  <a:pt x="1169" y="48"/>
                </a:cubicBezTo>
                <a:cubicBezTo>
                  <a:pt x="1171" y="50"/>
                  <a:pt x="1171" y="50"/>
                  <a:pt x="1171" y="50"/>
                </a:cubicBezTo>
                <a:cubicBezTo>
                  <a:pt x="1162" y="54"/>
                  <a:pt x="1174" y="58"/>
                  <a:pt x="1169" y="63"/>
                </a:cubicBezTo>
                <a:cubicBezTo>
                  <a:pt x="1170" y="65"/>
                  <a:pt x="1172" y="64"/>
                  <a:pt x="1174" y="64"/>
                </a:cubicBezTo>
                <a:cubicBezTo>
                  <a:pt x="1175" y="61"/>
                  <a:pt x="1178" y="59"/>
                  <a:pt x="1180" y="57"/>
                </a:cubicBezTo>
                <a:cubicBezTo>
                  <a:pt x="1183" y="61"/>
                  <a:pt x="1183" y="61"/>
                  <a:pt x="1183" y="61"/>
                </a:cubicBezTo>
                <a:cubicBezTo>
                  <a:pt x="1178" y="64"/>
                  <a:pt x="1178" y="64"/>
                  <a:pt x="1178" y="64"/>
                </a:cubicBezTo>
                <a:cubicBezTo>
                  <a:pt x="1182" y="68"/>
                  <a:pt x="1189" y="63"/>
                  <a:pt x="1191" y="69"/>
                </a:cubicBezTo>
                <a:cubicBezTo>
                  <a:pt x="1186" y="71"/>
                  <a:pt x="1186" y="71"/>
                  <a:pt x="1186" y="71"/>
                </a:cubicBezTo>
                <a:cubicBezTo>
                  <a:pt x="1185" y="77"/>
                  <a:pt x="1197" y="75"/>
                  <a:pt x="1190" y="81"/>
                </a:cubicBezTo>
                <a:cubicBezTo>
                  <a:pt x="1189" y="80"/>
                  <a:pt x="1188" y="79"/>
                  <a:pt x="1186" y="80"/>
                </a:cubicBezTo>
                <a:cubicBezTo>
                  <a:pt x="1183" y="81"/>
                  <a:pt x="1186" y="84"/>
                  <a:pt x="1184" y="85"/>
                </a:cubicBezTo>
                <a:cubicBezTo>
                  <a:pt x="1187" y="86"/>
                  <a:pt x="1190" y="88"/>
                  <a:pt x="1193" y="88"/>
                </a:cubicBezTo>
                <a:cubicBezTo>
                  <a:pt x="1194" y="83"/>
                  <a:pt x="1194" y="76"/>
                  <a:pt x="1199" y="75"/>
                </a:cubicBezTo>
                <a:cubicBezTo>
                  <a:pt x="1208" y="82"/>
                  <a:pt x="1198" y="94"/>
                  <a:pt x="1211" y="98"/>
                </a:cubicBezTo>
                <a:cubicBezTo>
                  <a:pt x="1218" y="101"/>
                  <a:pt x="1225" y="107"/>
                  <a:pt x="1225" y="115"/>
                </a:cubicBezTo>
                <a:cubicBezTo>
                  <a:pt x="1234" y="121"/>
                  <a:pt x="1226" y="130"/>
                  <a:pt x="1226" y="137"/>
                </a:cubicBezTo>
                <a:cubicBezTo>
                  <a:pt x="1224" y="137"/>
                  <a:pt x="1222" y="139"/>
                  <a:pt x="1221" y="141"/>
                </a:cubicBezTo>
                <a:cubicBezTo>
                  <a:pt x="1223" y="147"/>
                  <a:pt x="1229" y="152"/>
                  <a:pt x="1234" y="155"/>
                </a:cubicBezTo>
                <a:cubicBezTo>
                  <a:pt x="1240" y="158"/>
                  <a:pt x="1234" y="163"/>
                  <a:pt x="1236" y="167"/>
                </a:cubicBezTo>
                <a:cubicBezTo>
                  <a:pt x="1235" y="168"/>
                  <a:pt x="1234" y="168"/>
                  <a:pt x="1234" y="169"/>
                </a:cubicBezTo>
                <a:cubicBezTo>
                  <a:pt x="1236" y="171"/>
                  <a:pt x="1236" y="171"/>
                  <a:pt x="1236" y="171"/>
                </a:cubicBezTo>
                <a:cubicBezTo>
                  <a:pt x="1280" y="159"/>
                  <a:pt x="1323" y="144"/>
                  <a:pt x="1365" y="127"/>
                </a:cubicBezTo>
                <a:cubicBezTo>
                  <a:pt x="1373" y="131"/>
                  <a:pt x="1382" y="124"/>
                  <a:pt x="1391" y="123"/>
                </a:cubicBezTo>
                <a:cubicBezTo>
                  <a:pt x="1393" y="121"/>
                  <a:pt x="1395" y="121"/>
                  <a:pt x="1398" y="121"/>
                </a:cubicBezTo>
                <a:cubicBezTo>
                  <a:pt x="1395" y="127"/>
                  <a:pt x="1385" y="129"/>
                  <a:pt x="1379" y="132"/>
                </a:cubicBezTo>
                <a:cubicBezTo>
                  <a:pt x="1400" y="127"/>
                  <a:pt x="1420" y="115"/>
                  <a:pt x="1442" y="109"/>
                </a:cubicBezTo>
                <a:cubicBezTo>
                  <a:pt x="1454" y="106"/>
                  <a:pt x="1464" y="102"/>
                  <a:pt x="1476" y="99"/>
                </a:cubicBezTo>
                <a:cubicBezTo>
                  <a:pt x="1454" y="111"/>
                  <a:pt x="1428" y="116"/>
                  <a:pt x="1408" y="133"/>
                </a:cubicBezTo>
                <a:cubicBezTo>
                  <a:pt x="1403" y="132"/>
                  <a:pt x="1399" y="138"/>
                  <a:pt x="1394" y="138"/>
                </a:cubicBezTo>
                <a:cubicBezTo>
                  <a:pt x="1371" y="154"/>
                  <a:pt x="1348" y="167"/>
                  <a:pt x="1323" y="177"/>
                </a:cubicBezTo>
                <a:cubicBezTo>
                  <a:pt x="1310" y="187"/>
                  <a:pt x="1294" y="190"/>
                  <a:pt x="1282" y="201"/>
                </a:cubicBezTo>
                <a:cubicBezTo>
                  <a:pt x="1282" y="205"/>
                  <a:pt x="1282" y="205"/>
                  <a:pt x="1282" y="205"/>
                </a:cubicBezTo>
                <a:cubicBezTo>
                  <a:pt x="1293" y="209"/>
                  <a:pt x="1300" y="201"/>
                  <a:pt x="1310" y="199"/>
                </a:cubicBezTo>
                <a:cubicBezTo>
                  <a:pt x="1316" y="206"/>
                  <a:pt x="1326" y="199"/>
                  <a:pt x="1334" y="199"/>
                </a:cubicBezTo>
                <a:cubicBezTo>
                  <a:pt x="1340" y="195"/>
                  <a:pt x="1348" y="198"/>
                  <a:pt x="1353" y="192"/>
                </a:cubicBezTo>
                <a:cubicBezTo>
                  <a:pt x="1356" y="195"/>
                  <a:pt x="1361" y="192"/>
                  <a:pt x="1359" y="189"/>
                </a:cubicBezTo>
                <a:cubicBezTo>
                  <a:pt x="1360" y="187"/>
                  <a:pt x="1361" y="189"/>
                  <a:pt x="1362" y="188"/>
                </a:cubicBezTo>
                <a:cubicBezTo>
                  <a:pt x="1360" y="191"/>
                  <a:pt x="1360" y="191"/>
                  <a:pt x="1360" y="191"/>
                </a:cubicBezTo>
                <a:cubicBezTo>
                  <a:pt x="1368" y="191"/>
                  <a:pt x="1374" y="181"/>
                  <a:pt x="1384" y="185"/>
                </a:cubicBezTo>
                <a:cubicBezTo>
                  <a:pt x="1394" y="179"/>
                  <a:pt x="1405" y="173"/>
                  <a:pt x="1418" y="172"/>
                </a:cubicBezTo>
                <a:cubicBezTo>
                  <a:pt x="1423" y="167"/>
                  <a:pt x="1432" y="167"/>
                  <a:pt x="1438" y="165"/>
                </a:cubicBezTo>
                <a:cubicBezTo>
                  <a:pt x="1428" y="173"/>
                  <a:pt x="1414" y="173"/>
                  <a:pt x="1403" y="180"/>
                </a:cubicBezTo>
                <a:cubicBezTo>
                  <a:pt x="1405" y="184"/>
                  <a:pt x="1405" y="184"/>
                  <a:pt x="1405" y="184"/>
                </a:cubicBezTo>
                <a:cubicBezTo>
                  <a:pt x="1403" y="185"/>
                  <a:pt x="1400" y="187"/>
                  <a:pt x="1398" y="186"/>
                </a:cubicBezTo>
                <a:cubicBezTo>
                  <a:pt x="1403" y="182"/>
                  <a:pt x="1403" y="182"/>
                  <a:pt x="1403" y="182"/>
                </a:cubicBezTo>
                <a:cubicBezTo>
                  <a:pt x="1390" y="183"/>
                  <a:pt x="1376" y="193"/>
                  <a:pt x="1363" y="195"/>
                </a:cubicBezTo>
                <a:cubicBezTo>
                  <a:pt x="1362" y="199"/>
                  <a:pt x="1357" y="196"/>
                  <a:pt x="1355" y="198"/>
                </a:cubicBezTo>
                <a:cubicBezTo>
                  <a:pt x="1358" y="201"/>
                  <a:pt x="1364" y="199"/>
                  <a:pt x="1367" y="200"/>
                </a:cubicBezTo>
                <a:cubicBezTo>
                  <a:pt x="1363" y="201"/>
                  <a:pt x="1358" y="203"/>
                  <a:pt x="1353" y="205"/>
                </a:cubicBezTo>
                <a:cubicBezTo>
                  <a:pt x="1353" y="203"/>
                  <a:pt x="1355" y="202"/>
                  <a:pt x="1353" y="201"/>
                </a:cubicBezTo>
                <a:cubicBezTo>
                  <a:pt x="1352" y="201"/>
                  <a:pt x="1352" y="201"/>
                  <a:pt x="1352" y="201"/>
                </a:cubicBezTo>
                <a:cubicBezTo>
                  <a:pt x="1353" y="201"/>
                  <a:pt x="1354" y="200"/>
                  <a:pt x="1355" y="199"/>
                </a:cubicBezTo>
                <a:cubicBezTo>
                  <a:pt x="1352" y="199"/>
                  <a:pt x="1348" y="201"/>
                  <a:pt x="1346" y="204"/>
                </a:cubicBezTo>
                <a:cubicBezTo>
                  <a:pt x="1339" y="209"/>
                  <a:pt x="1329" y="209"/>
                  <a:pt x="1324" y="215"/>
                </a:cubicBezTo>
                <a:cubicBezTo>
                  <a:pt x="1330" y="219"/>
                  <a:pt x="1335" y="211"/>
                  <a:pt x="1341" y="209"/>
                </a:cubicBezTo>
                <a:cubicBezTo>
                  <a:pt x="1362" y="211"/>
                  <a:pt x="1378" y="196"/>
                  <a:pt x="1398" y="193"/>
                </a:cubicBezTo>
                <a:cubicBezTo>
                  <a:pt x="1438" y="178"/>
                  <a:pt x="1438" y="178"/>
                  <a:pt x="1438" y="178"/>
                </a:cubicBezTo>
                <a:cubicBezTo>
                  <a:pt x="1438" y="180"/>
                  <a:pt x="1438" y="180"/>
                  <a:pt x="1438" y="180"/>
                </a:cubicBezTo>
                <a:cubicBezTo>
                  <a:pt x="1406" y="191"/>
                  <a:pt x="1376" y="209"/>
                  <a:pt x="1343" y="215"/>
                </a:cubicBezTo>
                <a:cubicBezTo>
                  <a:pt x="1336" y="222"/>
                  <a:pt x="1336" y="222"/>
                  <a:pt x="1336" y="222"/>
                </a:cubicBezTo>
                <a:cubicBezTo>
                  <a:pt x="1361" y="223"/>
                  <a:pt x="1382" y="209"/>
                  <a:pt x="1406" y="205"/>
                </a:cubicBezTo>
                <a:cubicBezTo>
                  <a:pt x="1428" y="198"/>
                  <a:pt x="1447" y="183"/>
                  <a:pt x="1471" y="183"/>
                </a:cubicBezTo>
                <a:cubicBezTo>
                  <a:pt x="1472" y="184"/>
                  <a:pt x="1472" y="184"/>
                  <a:pt x="1472" y="184"/>
                </a:cubicBezTo>
                <a:cubicBezTo>
                  <a:pt x="1469" y="191"/>
                  <a:pt x="1457" y="188"/>
                  <a:pt x="1459" y="196"/>
                </a:cubicBezTo>
                <a:cubicBezTo>
                  <a:pt x="1468" y="192"/>
                  <a:pt x="1468" y="192"/>
                  <a:pt x="1468" y="192"/>
                </a:cubicBezTo>
                <a:cubicBezTo>
                  <a:pt x="1470" y="198"/>
                  <a:pt x="1470" y="198"/>
                  <a:pt x="1470" y="198"/>
                </a:cubicBezTo>
                <a:cubicBezTo>
                  <a:pt x="1459" y="201"/>
                  <a:pt x="1455" y="213"/>
                  <a:pt x="1442" y="212"/>
                </a:cubicBezTo>
                <a:cubicBezTo>
                  <a:pt x="1438" y="219"/>
                  <a:pt x="1430" y="223"/>
                  <a:pt x="1422" y="226"/>
                </a:cubicBezTo>
                <a:cubicBezTo>
                  <a:pt x="1442" y="226"/>
                  <a:pt x="1461" y="218"/>
                  <a:pt x="1478" y="212"/>
                </a:cubicBezTo>
                <a:cubicBezTo>
                  <a:pt x="1488" y="206"/>
                  <a:pt x="1496" y="211"/>
                  <a:pt x="1507" y="207"/>
                </a:cubicBezTo>
                <a:cubicBezTo>
                  <a:pt x="1512" y="203"/>
                  <a:pt x="1516" y="201"/>
                  <a:pt x="1518" y="197"/>
                </a:cubicBezTo>
                <a:cubicBezTo>
                  <a:pt x="1516" y="193"/>
                  <a:pt x="1516" y="193"/>
                  <a:pt x="1516" y="193"/>
                </a:cubicBezTo>
                <a:cubicBezTo>
                  <a:pt x="1514" y="194"/>
                  <a:pt x="1511" y="194"/>
                  <a:pt x="1510" y="197"/>
                </a:cubicBezTo>
                <a:cubicBezTo>
                  <a:pt x="1510" y="199"/>
                  <a:pt x="1510" y="199"/>
                  <a:pt x="1510" y="199"/>
                </a:cubicBezTo>
                <a:cubicBezTo>
                  <a:pt x="1509" y="194"/>
                  <a:pt x="1504" y="199"/>
                  <a:pt x="1502" y="198"/>
                </a:cubicBezTo>
                <a:cubicBezTo>
                  <a:pt x="1504" y="194"/>
                  <a:pt x="1512" y="193"/>
                  <a:pt x="1518" y="190"/>
                </a:cubicBezTo>
                <a:cubicBezTo>
                  <a:pt x="1530" y="178"/>
                  <a:pt x="1552" y="183"/>
                  <a:pt x="1560" y="168"/>
                </a:cubicBezTo>
                <a:cubicBezTo>
                  <a:pt x="1547" y="168"/>
                  <a:pt x="1533" y="173"/>
                  <a:pt x="1520" y="177"/>
                </a:cubicBezTo>
                <a:cubicBezTo>
                  <a:pt x="1521" y="173"/>
                  <a:pt x="1527" y="172"/>
                  <a:pt x="1530" y="169"/>
                </a:cubicBezTo>
                <a:cubicBezTo>
                  <a:pt x="1526" y="167"/>
                  <a:pt x="1518" y="167"/>
                  <a:pt x="1513" y="169"/>
                </a:cubicBezTo>
                <a:cubicBezTo>
                  <a:pt x="1527" y="160"/>
                  <a:pt x="1545" y="160"/>
                  <a:pt x="1558" y="149"/>
                </a:cubicBezTo>
                <a:cubicBezTo>
                  <a:pt x="1562" y="151"/>
                  <a:pt x="1569" y="155"/>
                  <a:pt x="1574" y="152"/>
                </a:cubicBezTo>
                <a:cubicBezTo>
                  <a:pt x="1579" y="162"/>
                  <a:pt x="1583" y="147"/>
                  <a:pt x="1590" y="152"/>
                </a:cubicBezTo>
                <a:cubicBezTo>
                  <a:pt x="1590" y="147"/>
                  <a:pt x="1590" y="147"/>
                  <a:pt x="1590" y="147"/>
                </a:cubicBezTo>
                <a:cubicBezTo>
                  <a:pt x="1598" y="148"/>
                  <a:pt x="1609" y="142"/>
                  <a:pt x="1615" y="149"/>
                </a:cubicBezTo>
                <a:cubicBezTo>
                  <a:pt x="1607" y="151"/>
                  <a:pt x="1607" y="151"/>
                  <a:pt x="1607" y="151"/>
                </a:cubicBezTo>
                <a:cubicBezTo>
                  <a:pt x="1608" y="155"/>
                  <a:pt x="1608" y="155"/>
                  <a:pt x="1608" y="155"/>
                </a:cubicBezTo>
                <a:cubicBezTo>
                  <a:pt x="1602" y="154"/>
                  <a:pt x="1598" y="159"/>
                  <a:pt x="1594" y="159"/>
                </a:cubicBezTo>
                <a:cubicBezTo>
                  <a:pt x="1595" y="161"/>
                  <a:pt x="1592" y="162"/>
                  <a:pt x="1591" y="163"/>
                </a:cubicBezTo>
                <a:cubicBezTo>
                  <a:pt x="1583" y="158"/>
                  <a:pt x="1577" y="166"/>
                  <a:pt x="1569" y="165"/>
                </a:cubicBezTo>
                <a:cubicBezTo>
                  <a:pt x="1567" y="165"/>
                  <a:pt x="1564" y="166"/>
                  <a:pt x="1566" y="169"/>
                </a:cubicBezTo>
                <a:cubicBezTo>
                  <a:pt x="1570" y="172"/>
                  <a:pt x="1574" y="169"/>
                  <a:pt x="1579" y="169"/>
                </a:cubicBezTo>
                <a:cubicBezTo>
                  <a:pt x="1578" y="173"/>
                  <a:pt x="1578" y="173"/>
                  <a:pt x="1578" y="173"/>
                </a:cubicBezTo>
                <a:cubicBezTo>
                  <a:pt x="1588" y="172"/>
                  <a:pt x="1598" y="159"/>
                  <a:pt x="1607" y="171"/>
                </a:cubicBezTo>
                <a:cubicBezTo>
                  <a:pt x="1615" y="177"/>
                  <a:pt x="1622" y="162"/>
                  <a:pt x="1627" y="172"/>
                </a:cubicBezTo>
                <a:cubicBezTo>
                  <a:pt x="1626" y="172"/>
                  <a:pt x="1626" y="178"/>
                  <a:pt x="1622" y="177"/>
                </a:cubicBezTo>
                <a:cubicBezTo>
                  <a:pt x="1624" y="182"/>
                  <a:pt x="1626" y="186"/>
                  <a:pt x="1631" y="187"/>
                </a:cubicBezTo>
                <a:cubicBezTo>
                  <a:pt x="1636" y="185"/>
                  <a:pt x="1637" y="193"/>
                  <a:pt x="1640" y="196"/>
                </a:cubicBezTo>
                <a:cubicBezTo>
                  <a:pt x="1635" y="207"/>
                  <a:pt x="1619" y="204"/>
                  <a:pt x="1608" y="208"/>
                </a:cubicBezTo>
                <a:cubicBezTo>
                  <a:pt x="1604" y="209"/>
                  <a:pt x="1600" y="207"/>
                  <a:pt x="1597" y="210"/>
                </a:cubicBezTo>
                <a:cubicBezTo>
                  <a:pt x="1601" y="214"/>
                  <a:pt x="1601" y="214"/>
                  <a:pt x="1601" y="214"/>
                </a:cubicBezTo>
                <a:cubicBezTo>
                  <a:pt x="1612" y="214"/>
                  <a:pt x="1621" y="206"/>
                  <a:pt x="1632" y="211"/>
                </a:cubicBezTo>
                <a:cubicBezTo>
                  <a:pt x="1632" y="217"/>
                  <a:pt x="1632" y="217"/>
                  <a:pt x="1632" y="217"/>
                </a:cubicBezTo>
                <a:cubicBezTo>
                  <a:pt x="1628" y="217"/>
                  <a:pt x="1624" y="217"/>
                  <a:pt x="1622" y="219"/>
                </a:cubicBezTo>
                <a:cubicBezTo>
                  <a:pt x="1629" y="219"/>
                  <a:pt x="1629" y="219"/>
                  <a:pt x="1629" y="219"/>
                </a:cubicBezTo>
                <a:cubicBezTo>
                  <a:pt x="1628" y="222"/>
                  <a:pt x="1622" y="221"/>
                  <a:pt x="1622" y="225"/>
                </a:cubicBezTo>
                <a:cubicBezTo>
                  <a:pt x="1624" y="228"/>
                  <a:pt x="1627" y="227"/>
                  <a:pt x="1630" y="226"/>
                </a:cubicBezTo>
                <a:cubicBezTo>
                  <a:pt x="1631" y="225"/>
                  <a:pt x="1631" y="225"/>
                  <a:pt x="1631" y="225"/>
                </a:cubicBezTo>
                <a:cubicBezTo>
                  <a:pt x="1627" y="229"/>
                  <a:pt x="1627" y="229"/>
                  <a:pt x="1627" y="229"/>
                </a:cubicBezTo>
                <a:cubicBezTo>
                  <a:pt x="1628" y="230"/>
                  <a:pt x="1628" y="230"/>
                  <a:pt x="1628" y="230"/>
                </a:cubicBezTo>
                <a:cubicBezTo>
                  <a:pt x="1618" y="240"/>
                  <a:pt x="1603" y="227"/>
                  <a:pt x="1594" y="240"/>
                </a:cubicBezTo>
                <a:cubicBezTo>
                  <a:pt x="1590" y="246"/>
                  <a:pt x="1583" y="235"/>
                  <a:pt x="1580" y="243"/>
                </a:cubicBezTo>
                <a:cubicBezTo>
                  <a:pt x="1567" y="248"/>
                  <a:pt x="1552" y="248"/>
                  <a:pt x="1540" y="256"/>
                </a:cubicBezTo>
                <a:cubicBezTo>
                  <a:pt x="1535" y="256"/>
                  <a:pt x="1529" y="256"/>
                  <a:pt x="1526" y="261"/>
                </a:cubicBezTo>
                <a:cubicBezTo>
                  <a:pt x="1527" y="262"/>
                  <a:pt x="1528" y="261"/>
                  <a:pt x="1530" y="261"/>
                </a:cubicBezTo>
                <a:cubicBezTo>
                  <a:pt x="1525" y="267"/>
                  <a:pt x="1515" y="267"/>
                  <a:pt x="1511" y="271"/>
                </a:cubicBezTo>
                <a:cubicBezTo>
                  <a:pt x="1502" y="272"/>
                  <a:pt x="1493" y="277"/>
                  <a:pt x="1484" y="280"/>
                </a:cubicBezTo>
                <a:cubicBezTo>
                  <a:pt x="1487" y="273"/>
                  <a:pt x="1487" y="273"/>
                  <a:pt x="1487" y="273"/>
                </a:cubicBezTo>
                <a:cubicBezTo>
                  <a:pt x="1465" y="281"/>
                  <a:pt x="1465" y="281"/>
                  <a:pt x="1465" y="281"/>
                </a:cubicBezTo>
                <a:cubicBezTo>
                  <a:pt x="1462" y="280"/>
                  <a:pt x="1470" y="281"/>
                  <a:pt x="1469" y="276"/>
                </a:cubicBezTo>
                <a:cubicBezTo>
                  <a:pt x="1460" y="276"/>
                  <a:pt x="1451" y="283"/>
                  <a:pt x="1443" y="286"/>
                </a:cubicBezTo>
                <a:cubicBezTo>
                  <a:pt x="1437" y="286"/>
                  <a:pt x="1432" y="290"/>
                  <a:pt x="1427" y="292"/>
                </a:cubicBezTo>
                <a:cubicBezTo>
                  <a:pt x="1440" y="293"/>
                  <a:pt x="1449" y="283"/>
                  <a:pt x="1461" y="282"/>
                </a:cubicBezTo>
                <a:cubicBezTo>
                  <a:pt x="1462" y="287"/>
                  <a:pt x="1454" y="285"/>
                  <a:pt x="1450" y="289"/>
                </a:cubicBezTo>
                <a:cubicBezTo>
                  <a:pt x="1442" y="293"/>
                  <a:pt x="1433" y="298"/>
                  <a:pt x="1423" y="298"/>
                </a:cubicBezTo>
                <a:cubicBezTo>
                  <a:pt x="1417" y="306"/>
                  <a:pt x="1407" y="305"/>
                  <a:pt x="1400" y="311"/>
                </a:cubicBezTo>
                <a:cubicBezTo>
                  <a:pt x="1409" y="311"/>
                  <a:pt x="1409" y="311"/>
                  <a:pt x="1409" y="311"/>
                </a:cubicBezTo>
                <a:cubicBezTo>
                  <a:pt x="1406" y="314"/>
                  <a:pt x="1402" y="314"/>
                  <a:pt x="1397" y="314"/>
                </a:cubicBezTo>
                <a:cubicBezTo>
                  <a:pt x="1398" y="314"/>
                  <a:pt x="1399" y="313"/>
                  <a:pt x="1400" y="312"/>
                </a:cubicBezTo>
                <a:cubicBezTo>
                  <a:pt x="1396" y="310"/>
                  <a:pt x="1391" y="315"/>
                  <a:pt x="1388" y="312"/>
                </a:cubicBezTo>
                <a:cubicBezTo>
                  <a:pt x="1374" y="317"/>
                  <a:pt x="1360" y="321"/>
                  <a:pt x="1348" y="330"/>
                </a:cubicBezTo>
                <a:cubicBezTo>
                  <a:pt x="1345" y="331"/>
                  <a:pt x="1342" y="333"/>
                  <a:pt x="1338" y="333"/>
                </a:cubicBezTo>
                <a:cubicBezTo>
                  <a:pt x="1342" y="329"/>
                  <a:pt x="1353" y="326"/>
                  <a:pt x="1358" y="320"/>
                </a:cubicBezTo>
                <a:cubicBezTo>
                  <a:pt x="1362" y="320"/>
                  <a:pt x="1364" y="317"/>
                  <a:pt x="1367" y="315"/>
                </a:cubicBezTo>
                <a:cubicBezTo>
                  <a:pt x="1366" y="313"/>
                  <a:pt x="1366" y="313"/>
                  <a:pt x="1366" y="313"/>
                </a:cubicBezTo>
                <a:cubicBezTo>
                  <a:pt x="1343" y="320"/>
                  <a:pt x="1321" y="329"/>
                  <a:pt x="1301" y="341"/>
                </a:cubicBezTo>
                <a:cubicBezTo>
                  <a:pt x="1310" y="341"/>
                  <a:pt x="1310" y="341"/>
                  <a:pt x="1310" y="341"/>
                </a:cubicBezTo>
                <a:cubicBezTo>
                  <a:pt x="1308" y="343"/>
                  <a:pt x="1302" y="345"/>
                  <a:pt x="1297" y="346"/>
                </a:cubicBezTo>
                <a:cubicBezTo>
                  <a:pt x="1298" y="348"/>
                  <a:pt x="1296" y="349"/>
                  <a:pt x="1295" y="350"/>
                </a:cubicBezTo>
                <a:cubicBezTo>
                  <a:pt x="1292" y="348"/>
                  <a:pt x="1287" y="353"/>
                  <a:pt x="1283" y="355"/>
                </a:cubicBezTo>
                <a:cubicBezTo>
                  <a:pt x="1284" y="359"/>
                  <a:pt x="1284" y="359"/>
                  <a:pt x="1284" y="359"/>
                </a:cubicBezTo>
                <a:cubicBezTo>
                  <a:pt x="1280" y="363"/>
                  <a:pt x="1271" y="360"/>
                  <a:pt x="1268" y="366"/>
                </a:cubicBezTo>
                <a:cubicBezTo>
                  <a:pt x="1269" y="367"/>
                  <a:pt x="1272" y="367"/>
                  <a:pt x="1274" y="367"/>
                </a:cubicBezTo>
                <a:cubicBezTo>
                  <a:pt x="1276" y="363"/>
                  <a:pt x="1283" y="364"/>
                  <a:pt x="1287" y="361"/>
                </a:cubicBezTo>
                <a:cubicBezTo>
                  <a:pt x="1288" y="363"/>
                  <a:pt x="1288" y="363"/>
                  <a:pt x="1288" y="363"/>
                </a:cubicBezTo>
                <a:cubicBezTo>
                  <a:pt x="1285" y="365"/>
                  <a:pt x="1281" y="366"/>
                  <a:pt x="1278" y="369"/>
                </a:cubicBezTo>
                <a:cubicBezTo>
                  <a:pt x="1303" y="363"/>
                  <a:pt x="1326" y="349"/>
                  <a:pt x="1350" y="341"/>
                </a:cubicBezTo>
                <a:cubicBezTo>
                  <a:pt x="1350" y="345"/>
                  <a:pt x="1350" y="345"/>
                  <a:pt x="1350" y="345"/>
                </a:cubicBezTo>
                <a:cubicBezTo>
                  <a:pt x="1352" y="345"/>
                  <a:pt x="1352" y="345"/>
                  <a:pt x="1352" y="345"/>
                </a:cubicBezTo>
                <a:cubicBezTo>
                  <a:pt x="1348" y="347"/>
                  <a:pt x="1336" y="351"/>
                  <a:pt x="1340" y="359"/>
                </a:cubicBezTo>
                <a:cubicBezTo>
                  <a:pt x="1367" y="349"/>
                  <a:pt x="1367" y="349"/>
                  <a:pt x="1367" y="349"/>
                </a:cubicBezTo>
                <a:cubicBezTo>
                  <a:pt x="1352" y="363"/>
                  <a:pt x="1330" y="365"/>
                  <a:pt x="1312" y="377"/>
                </a:cubicBezTo>
                <a:cubicBezTo>
                  <a:pt x="1310" y="377"/>
                  <a:pt x="1308" y="378"/>
                  <a:pt x="1306" y="379"/>
                </a:cubicBezTo>
                <a:cubicBezTo>
                  <a:pt x="1306" y="381"/>
                  <a:pt x="1306" y="381"/>
                  <a:pt x="1306" y="381"/>
                </a:cubicBezTo>
                <a:cubicBezTo>
                  <a:pt x="1298" y="377"/>
                  <a:pt x="1299" y="387"/>
                  <a:pt x="1293" y="388"/>
                </a:cubicBezTo>
                <a:cubicBezTo>
                  <a:pt x="1298" y="389"/>
                  <a:pt x="1303" y="384"/>
                  <a:pt x="1308" y="383"/>
                </a:cubicBezTo>
                <a:cubicBezTo>
                  <a:pt x="1299" y="385"/>
                  <a:pt x="1304" y="395"/>
                  <a:pt x="1294" y="391"/>
                </a:cubicBezTo>
                <a:cubicBezTo>
                  <a:pt x="1258" y="415"/>
                  <a:pt x="1258" y="415"/>
                  <a:pt x="1258" y="415"/>
                </a:cubicBezTo>
                <a:cubicBezTo>
                  <a:pt x="1252" y="417"/>
                  <a:pt x="1247" y="419"/>
                  <a:pt x="1242" y="421"/>
                </a:cubicBezTo>
                <a:cubicBezTo>
                  <a:pt x="1239" y="425"/>
                  <a:pt x="1239" y="425"/>
                  <a:pt x="1239" y="425"/>
                </a:cubicBezTo>
                <a:cubicBezTo>
                  <a:pt x="1250" y="421"/>
                  <a:pt x="1266" y="415"/>
                  <a:pt x="1278" y="406"/>
                </a:cubicBezTo>
                <a:cubicBezTo>
                  <a:pt x="1281" y="405"/>
                  <a:pt x="1285" y="403"/>
                  <a:pt x="1288" y="401"/>
                </a:cubicBezTo>
                <a:cubicBezTo>
                  <a:pt x="1285" y="405"/>
                  <a:pt x="1278" y="409"/>
                  <a:pt x="1273" y="413"/>
                </a:cubicBezTo>
                <a:cubicBezTo>
                  <a:pt x="1276" y="415"/>
                  <a:pt x="1278" y="410"/>
                  <a:pt x="1282" y="411"/>
                </a:cubicBezTo>
                <a:cubicBezTo>
                  <a:pt x="1280" y="414"/>
                  <a:pt x="1272" y="421"/>
                  <a:pt x="1267" y="423"/>
                </a:cubicBezTo>
                <a:cubicBezTo>
                  <a:pt x="1262" y="428"/>
                  <a:pt x="1262" y="428"/>
                  <a:pt x="1262" y="428"/>
                </a:cubicBezTo>
                <a:cubicBezTo>
                  <a:pt x="1268" y="428"/>
                  <a:pt x="1268" y="428"/>
                  <a:pt x="1268" y="428"/>
                </a:cubicBezTo>
                <a:cubicBezTo>
                  <a:pt x="1264" y="430"/>
                  <a:pt x="1264" y="430"/>
                  <a:pt x="1264" y="430"/>
                </a:cubicBezTo>
                <a:cubicBezTo>
                  <a:pt x="1271" y="432"/>
                  <a:pt x="1277" y="426"/>
                  <a:pt x="1283" y="424"/>
                </a:cubicBezTo>
                <a:cubicBezTo>
                  <a:pt x="1277" y="430"/>
                  <a:pt x="1265" y="434"/>
                  <a:pt x="1256" y="439"/>
                </a:cubicBezTo>
                <a:cubicBezTo>
                  <a:pt x="1254" y="438"/>
                  <a:pt x="1252" y="439"/>
                  <a:pt x="1250" y="439"/>
                </a:cubicBezTo>
                <a:cubicBezTo>
                  <a:pt x="1251" y="435"/>
                  <a:pt x="1260" y="432"/>
                  <a:pt x="1260" y="429"/>
                </a:cubicBezTo>
                <a:cubicBezTo>
                  <a:pt x="1247" y="433"/>
                  <a:pt x="1245" y="440"/>
                  <a:pt x="1232" y="444"/>
                </a:cubicBezTo>
                <a:cubicBezTo>
                  <a:pt x="1234" y="445"/>
                  <a:pt x="1233" y="446"/>
                  <a:pt x="1233" y="447"/>
                </a:cubicBezTo>
                <a:cubicBezTo>
                  <a:pt x="1228" y="443"/>
                  <a:pt x="1220" y="450"/>
                  <a:pt x="1214" y="453"/>
                </a:cubicBezTo>
                <a:cubicBezTo>
                  <a:pt x="1214" y="454"/>
                  <a:pt x="1214" y="454"/>
                  <a:pt x="1214" y="454"/>
                </a:cubicBezTo>
                <a:cubicBezTo>
                  <a:pt x="1218" y="455"/>
                  <a:pt x="1223" y="451"/>
                  <a:pt x="1228" y="449"/>
                </a:cubicBezTo>
                <a:cubicBezTo>
                  <a:pt x="1227" y="453"/>
                  <a:pt x="1220" y="454"/>
                  <a:pt x="1216" y="457"/>
                </a:cubicBezTo>
                <a:cubicBezTo>
                  <a:pt x="1225" y="458"/>
                  <a:pt x="1232" y="451"/>
                  <a:pt x="1241" y="449"/>
                </a:cubicBezTo>
                <a:cubicBezTo>
                  <a:pt x="1240" y="448"/>
                  <a:pt x="1240" y="448"/>
                  <a:pt x="1240" y="448"/>
                </a:cubicBezTo>
                <a:cubicBezTo>
                  <a:pt x="1254" y="447"/>
                  <a:pt x="1254" y="447"/>
                  <a:pt x="1254" y="447"/>
                </a:cubicBezTo>
                <a:cubicBezTo>
                  <a:pt x="1247" y="453"/>
                  <a:pt x="1234" y="459"/>
                  <a:pt x="1227" y="465"/>
                </a:cubicBezTo>
                <a:cubicBezTo>
                  <a:pt x="1228" y="465"/>
                  <a:pt x="1228" y="465"/>
                  <a:pt x="1228" y="465"/>
                </a:cubicBezTo>
                <a:cubicBezTo>
                  <a:pt x="1238" y="461"/>
                  <a:pt x="1249" y="456"/>
                  <a:pt x="1258" y="448"/>
                </a:cubicBezTo>
                <a:cubicBezTo>
                  <a:pt x="1266" y="447"/>
                  <a:pt x="1273" y="444"/>
                  <a:pt x="1278" y="439"/>
                </a:cubicBezTo>
                <a:cubicBezTo>
                  <a:pt x="1278" y="437"/>
                  <a:pt x="1278" y="437"/>
                  <a:pt x="1278" y="437"/>
                </a:cubicBezTo>
                <a:cubicBezTo>
                  <a:pt x="1260" y="446"/>
                  <a:pt x="1260" y="446"/>
                  <a:pt x="1260" y="446"/>
                </a:cubicBezTo>
                <a:cubicBezTo>
                  <a:pt x="1270" y="437"/>
                  <a:pt x="1283" y="432"/>
                  <a:pt x="1295" y="426"/>
                </a:cubicBezTo>
                <a:cubicBezTo>
                  <a:pt x="1294" y="429"/>
                  <a:pt x="1288" y="431"/>
                  <a:pt x="1285" y="433"/>
                </a:cubicBezTo>
                <a:cubicBezTo>
                  <a:pt x="1304" y="432"/>
                  <a:pt x="1320" y="418"/>
                  <a:pt x="1338" y="414"/>
                </a:cubicBezTo>
                <a:cubicBezTo>
                  <a:pt x="1316" y="425"/>
                  <a:pt x="1287" y="440"/>
                  <a:pt x="1262" y="455"/>
                </a:cubicBezTo>
                <a:cubicBezTo>
                  <a:pt x="1259" y="457"/>
                  <a:pt x="1252" y="455"/>
                  <a:pt x="1252" y="460"/>
                </a:cubicBezTo>
                <a:cubicBezTo>
                  <a:pt x="1265" y="459"/>
                  <a:pt x="1278" y="451"/>
                  <a:pt x="1291" y="447"/>
                </a:cubicBezTo>
                <a:cubicBezTo>
                  <a:pt x="1287" y="453"/>
                  <a:pt x="1268" y="454"/>
                  <a:pt x="1265" y="465"/>
                </a:cubicBezTo>
                <a:cubicBezTo>
                  <a:pt x="1289" y="459"/>
                  <a:pt x="1310" y="444"/>
                  <a:pt x="1333" y="434"/>
                </a:cubicBezTo>
                <a:cubicBezTo>
                  <a:pt x="1332" y="434"/>
                  <a:pt x="1332" y="433"/>
                  <a:pt x="1332" y="433"/>
                </a:cubicBezTo>
                <a:cubicBezTo>
                  <a:pt x="1334" y="431"/>
                  <a:pt x="1334" y="431"/>
                  <a:pt x="1334" y="431"/>
                </a:cubicBezTo>
                <a:cubicBezTo>
                  <a:pt x="1334" y="433"/>
                  <a:pt x="1334" y="433"/>
                  <a:pt x="1334" y="433"/>
                </a:cubicBezTo>
                <a:cubicBezTo>
                  <a:pt x="1338" y="432"/>
                  <a:pt x="1345" y="431"/>
                  <a:pt x="1345" y="425"/>
                </a:cubicBezTo>
                <a:cubicBezTo>
                  <a:pt x="1343" y="424"/>
                  <a:pt x="1343" y="424"/>
                  <a:pt x="1343" y="424"/>
                </a:cubicBezTo>
                <a:cubicBezTo>
                  <a:pt x="1344" y="423"/>
                  <a:pt x="1344" y="422"/>
                  <a:pt x="1344" y="421"/>
                </a:cubicBezTo>
                <a:cubicBezTo>
                  <a:pt x="1353" y="428"/>
                  <a:pt x="1364" y="416"/>
                  <a:pt x="1373" y="415"/>
                </a:cubicBezTo>
                <a:cubicBezTo>
                  <a:pt x="1383" y="409"/>
                  <a:pt x="1394" y="406"/>
                  <a:pt x="1404" y="399"/>
                </a:cubicBezTo>
                <a:cubicBezTo>
                  <a:pt x="1410" y="397"/>
                  <a:pt x="1418" y="394"/>
                  <a:pt x="1425" y="391"/>
                </a:cubicBezTo>
                <a:cubicBezTo>
                  <a:pt x="1406" y="394"/>
                  <a:pt x="1388" y="403"/>
                  <a:pt x="1369" y="406"/>
                </a:cubicBezTo>
                <a:cubicBezTo>
                  <a:pt x="1418" y="387"/>
                  <a:pt x="1474" y="379"/>
                  <a:pt x="1524" y="359"/>
                </a:cubicBezTo>
                <a:cubicBezTo>
                  <a:pt x="1525" y="360"/>
                  <a:pt x="1525" y="360"/>
                  <a:pt x="1525" y="360"/>
                </a:cubicBezTo>
                <a:cubicBezTo>
                  <a:pt x="1517" y="364"/>
                  <a:pt x="1517" y="364"/>
                  <a:pt x="1517" y="364"/>
                </a:cubicBezTo>
                <a:cubicBezTo>
                  <a:pt x="1526" y="365"/>
                  <a:pt x="1536" y="361"/>
                  <a:pt x="1541" y="354"/>
                </a:cubicBezTo>
                <a:cubicBezTo>
                  <a:pt x="1576" y="342"/>
                  <a:pt x="1616" y="335"/>
                  <a:pt x="1652" y="334"/>
                </a:cubicBezTo>
                <a:cubicBezTo>
                  <a:pt x="1654" y="335"/>
                  <a:pt x="1654" y="335"/>
                  <a:pt x="1654" y="335"/>
                </a:cubicBezTo>
                <a:cubicBezTo>
                  <a:pt x="1625" y="343"/>
                  <a:pt x="1596" y="345"/>
                  <a:pt x="1569" y="353"/>
                </a:cubicBezTo>
                <a:cubicBezTo>
                  <a:pt x="1556" y="351"/>
                  <a:pt x="1541" y="360"/>
                  <a:pt x="1535" y="371"/>
                </a:cubicBezTo>
                <a:cubicBezTo>
                  <a:pt x="1535" y="373"/>
                  <a:pt x="1535" y="373"/>
                  <a:pt x="1535" y="373"/>
                </a:cubicBezTo>
                <a:cubicBezTo>
                  <a:pt x="1553" y="375"/>
                  <a:pt x="1563" y="357"/>
                  <a:pt x="1580" y="358"/>
                </a:cubicBezTo>
                <a:cubicBezTo>
                  <a:pt x="1594" y="355"/>
                  <a:pt x="1607" y="347"/>
                  <a:pt x="1620" y="348"/>
                </a:cubicBezTo>
                <a:cubicBezTo>
                  <a:pt x="1632" y="349"/>
                  <a:pt x="1641" y="345"/>
                  <a:pt x="1652" y="345"/>
                </a:cubicBezTo>
                <a:cubicBezTo>
                  <a:pt x="1653" y="346"/>
                  <a:pt x="1653" y="346"/>
                  <a:pt x="1653" y="346"/>
                </a:cubicBezTo>
                <a:cubicBezTo>
                  <a:pt x="1641" y="353"/>
                  <a:pt x="1624" y="351"/>
                  <a:pt x="1612" y="357"/>
                </a:cubicBezTo>
                <a:cubicBezTo>
                  <a:pt x="1612" y="358"/>
                  <a:pt x="1612" y="358"/>
                  <a:pt x="1612" y="358"/>
                </a:cubicBezTo>
                <a:cubicBezTo>
                  <a:pt x="1593" y="361"/>
                  <a:pt x="1575" y="369"/>
                  <a:pt x="1556" y="370"/>
                </a:cubicBezTo>
                <a:cubicBezTo>
                  <a:pt x="1544" y="380"/>
                  <a:pt x="1526" y="374"/>
                  <a:pt x="1515" y="384"/>
                </a:cubicBezTo>
                <a:cubicBezTo>
                  <a:pt x="1511" y="385"/>
                  <a:pt x="1505" y="386"/>
                  <a:pt x="1502" y="389"/>
                </a:cubicBezTo>
                <a:cubicBezTo>
                  <a:pt x="1489" y="393"/>
                  <a:pt x="1475" y="395"/>
                  <a:pt x="1464" y="404"/>
                </a:cubicBezTo>
                <a:cubicBezTo>
                  <a:pt x="1453" y="407"/>
                  <a:pt x="1440" y="409"/>
                  <a:pt x="1432" y="418"/>
                </a:cubicBezTo>
                <a:cubicBezTo>
                  <a:pt x="1453" y="417"/>
                  <a:pt x="1469" y="399"/>
                  <a:pt x="1491" y="397"/>
                </a:cubicBezTo>
                <a:cubicBezTo>
                  <a:pt x="1506" y="392"/>
                  <a:pt x="1506" y="392"/>
                  <a:pt x="1506" y="392"/>
                </a:cubicBezTo>
                <a:cubicBezTo>
                  <a:pt x="1495" y="399"/>
                  <a:pt x="1484" y="403"/>
                  <a:pt x="1472" y="405"/>
                </a:cubicBezTo>
                <a:cubicBezTo>
                  <a:pt x="1436" y="420"/>
                  <a:pt x="1401" y="435"/>
                  <a:pt x="1367" y="453"/>
                </a:cubicBezTo>
                <a:cubicBezTo>
                  <a:pt x="1364" y="453"/>
                  <a:pt x="1361" y="454"/>
                  <a:pt x="1359" y="456"/>
                </a:cubicBezTo>
                <a:cubicBezTo>
                  <a:pt x="1359" y="457"/>
                  <a:pt x="1359" y="457"/>
                  <a:pt x="1359" y="457"/>
                </a:cubicBezTo>
                <a:cubicBezTo>
                  <a:pt x="1369" y="457"/>
                  <a:pt x="1378" y="450"/>
                  <a:pt x="1387" y="447"/>
                </a:cubicBezTo>
                <a:cubicBezTo>
                  <a:pt x="1394" y="440"/>
                  <a:pt x="1403" y="439"/>
                  <a:pt x="1410" y="434"/>
                </a:cubicBezTo>
                <a:cubicBezTo>
                  <a:pt x="1414" y="436"/>
                  <a:pt x="1414" y="436"/>
                  <a:pt x="1414" y="436"/>
                </a:cubicBezTo>
                <a:cubicBezTo>
                  <a:pt x="1405" y="440"/>
                  <a:pt x="1395" y="445"/>
                  <a:pt x="1387" y="450"/>
                </a:cubicBezTo>
                <a:cubicBezTo>
                  <a:pt x="1384" y="451"/>
                  <a:pt x="1379" y="450"/>
                  <a:pt x="1377" y="454"/>
                </a:cubicBezTo>
                <a:cubicBezTo>
                  <a:pt x="1377" y="457"/>
                  <a:pt x="1377" y="457"/>
                  <a:pt x="1377" y="457"/>
                </a:cubicBezTo>
                <a:cubicBezTo>
                  <a:pt x="1396" y="456"/>
                  <a:pt x="1407" y="439"/>
                  <a:pt x="1425" y="435"/>
                </a:cubicBezTo>
                <a:cubicBezTo>
                  <a:pt x="1428" y="435"/>
                  <a:pt x="1429" y="433"/>
                  <a:pt x="1432" y="432"/>
                </a:cubicBezTo>
                <a:cubicBezTo>
                  <a:pt x="1432" y="433"/>
                  <a:pt x="1432" y="433"/>
                  <a:pt x="1432" y="433"/>
                </a:cubicBezTo>
                <a:cubicBezTo>
                  <a:pt x="1430" y="437"/>
                  <a:pt x="1421" y="436"/>
                  <a:pt x="1423" y="442"/>
                </a:cubicBezTo>
                <a:cubicBezTo>
                  <a:pt x="1412" y="443"/>
                  <a:pt x="1405" y="453"/>
                  <a:pt x="1394" y="455"/>
                </a:cubicBezTo>
                <a:cubicBezTo>
                  <a:pt x="1394" y="457"/>
                  <a:pt x="1394" y="457"/>
                  <a:pt x="1394" y="457"/>
                </a:cubicBezTo>
                <a:cubicBezTo>
                  <a:pt x="1390" y="456"/>
                  <a:pt x="1386" y="459"/>
                  <a:pt x="1381" y="460"/>
                </a:cubicBezTo>
                <a:cubicBezTo>
                  <a:pt x="1380" y="469"/>
                  <a:pt x="1370" y="466"/>
                  <a:pt x="1364" y="468"/>
                </a:cubicBezTo>
                <a:cubicBezTo>
                  <a:pt x="1363" y="467"/>
                  <a:pt x="1363" y="467"/>
                  <a:pt x="1363" y="467"/>
                </a:cubicBezTo>
                <a:cubicBezTo>
                  <a:pt x="1367" y="465"/>
                  <a:pt x="1370" y="463"/>
                  <a:pt x="1374" y="460"/>
                </a:cubicBezTo>
                <a:cubicBezTo>
                  <a:pt x="1372" y="458"/>
                  <a:pt x="1369" y="460"/>
                  <a:pt x="1368" y="462"/>
                </a:cubicBezTo>
                <a:cubicBezTo>
                  <a:pt x="1363" y="464"/>
                  <a:pt x="1355" y="463"/>
                  <a:pt x="1352" y="466"/>
                </a:cubicBezTo>
                <a:cubicBezTo>
                  <a:pt x="1353" y="468"/>
                  <a:pt x="1355" y="467"/>
                  <a:pt x="1356" y="467"/>
                </a:cubicBezTo>
                <a:cubicBezTo>
                  <a:pt x="1354" y="471"/>
                  <a:pt x="1343" y="471"/>
                  <a:pt x="1348" y="479"/>
                </a:cubicBezTo>
                <a:cubicBezTo>
                  <a:pt x="1337" y="483"/>
                  <a:pt x="1326" y="487"/>
                  <a:pt x="1314" y="488"/>
                </a:cubicBezTo>
                <a:cubicBezTo>
                  <a:pt x="1315" y="495"/>
                  <a:pt x="1308" y="489"/>
                  <a:pt x="1306" y="493"/>
                </a:cubicBezTo>
                <a:cubicBezTo>
                  <a:pt x="1289" y="499"/>
                  <a:pt x="1275" y="513"/>
                  <a:pt x="1259" y="519"/>
                </a:cubicBezTo>
                <a:cubicBezTo>
                  <a:pt x="1268" y="520"/>
                  <a:pt x="1276" y="512"/>
                  <a:pt x="1285" y="513"/>
                </a:cubicBezTo>
                <a:cubicBezTo>
                  <a:pt x="1299" y="504"/>
                  <a:pt x="1314" y="499"/>
                  <a:pt x="1329" y="492"/>
                </a:cubicBezTo>
                <a:cubicBezTo>
                  <a:pt x="1329" y="494"/>
                  <a:pt x="1329" y="494"/>
                  <a:pt x="1329" y="494"/>
                </a:cubicBezTo>
                <a:cubicBezTo>
                  <a:pt x="1294" y="509"/>
                  <a:pt x="1262" y="531"/>
                  <a:pt x="1225" y="539"/>
                </a:cubicBezTo>
                <a:cubicBezTo>
                  <a:pt x="1222" y="545"/>
                  <a:pt x="1214" y="545"/>
                  <a:pt x="1209" y="545"/>
                </a:cubicBezTo>
                <a:cubicBezTo>
                  <a:pt x="1196" y="548"/>
                  <a:pt x="1185" y="555"/>
                  <a:pt x="1172" y="560"/>
                </a:cubicBezTo>
                <a:cubicBezTo>
                  <a:pt x="1157" y="559"/>
                  <a:pt x="1145" y="569"/>
                  <a:pt x="1129" y="569"/>
                </a:cubicBezTo>
                <a:cubicBezTo>
                  <a:pt x="1127" y="565"/>
                  <a:pt x="1123" y="563"/>
                  <a:pt x="1118" y="564"/>
                </a:cubicBezTo>
                <a:cubicBezTo>
                  <a:pt x="1120" y="559"/>
                  <a:pt x="1120" y="559"/>
                  <a:pt x="1120" y="559"/>
                </a:cubicBezTo>
                <a:cubicBezTo>
                  <a:pt x="1115" y="563"/>
                  <a:pt x="1114" y="554"/>
                  <a:pt x="1110" y="558"/>
                </a:cubicBezTo>
                <a:cubicBezTo>
                  <a:pt x="1112" y="554"/>
                  <a:pt x="1112" y="554"/>
                  <a:pt x="1112" y="554"/>
                </a:cubicBezTo>
                <a:cubicBezTo>
                  <a:pt x="1104" y="555"/>
                  <a:pt x="1094" y="551"/>
                  <a:pt x="1088" y="554"/>
                </a:cubicBezTo>
                <a:cubicBezTo>
                  <a:pt x="1076" y="551"/>
                  <a:pt x="1076" y="551"/>
                  <a:pt x="1076" y="551"/>
                </a:cubicBezTo>
                <a:cubicBezTo>
                  <a:pt x="1077" y="550"/>
                  <a:pt x="1079" y="552"/>
                  <a:pt x="1080" y="549"/>
                </a:cubicBezTo>
                <a:cubicBezTo>
                  <a:pt x="1076" y="545"/>
                  <a:pt x="1074" y="552"/>
                  <a:pt x="1070" y="549"/>
                </a:cubicBezTo>
                <a:cubicBezTo>
                  <a:pt x="1071" y="545"/>
                  <a:pt x="1071" y="545"/>
                  <a:pt x="1071" y="545"/>
                </a:cubicBezTo>
                <a:cubicBezTo>
                  <a:pt x="1062" y="550"/>
                  <a:pt x="1056" y="539"/>
                  <a:pt x="1051" y="533"/>
                </a:cubicBezTo>
                <a:cubicBezTo>
                  <a:pt x="1052" y="532"/>
                  <a:pt x="1052" y="532"/>
                  <a:pt x="1052" y="532"/>
                </a:cubicBezTo>
                <a:cubicBezTo>
                  <a:pt x="1046" y="529"/>
                  <a:pt x="1051" y="525"/>
                  <a:pt x="1046" y="519"/>
                </a:cubicBezTo>
                <a:cubicBezTo>
                  <a:pt x="1048" y="513"/>
                  <a:pt x="1053" y="521"/>
                  <a:pt x="1056" y="516"/>
                </a:cubicBezTo>
                <a:cubicBezTo>
                  <a:pt x="1052" y="508"/>
                  <a:pt x="1038" y="508"/>
                  <a:pt x="1039" y="496"/>
                </a:cubicBezTo>
                <a:cubicBezTo>
                  <a:pt x="1040" y="495"/>
                  <a:pt x="1042" y="494"/>
                  <a:pt x="1042" y="492"/>
                </a:cubicBezTo>
                <a:cubicBezTo>
                  <a:pt x="1036" y="491"/>
                  <a:pt x="1029" y="493"/>
                  <a:pt x="1026" y="485"/>
                </a:cubicBezTo>
                <a:cubicBezTo>
                  <a:pt x="1025" y="479"/>
                  <a:pt x="1025" y="479"/>
                  <a:pt x="1025" y="479"/>
                </a:cubicBezTo>
                <a:cubicBezTo>
                  <a:pt x="1023" y="477"/>
                  <a:pt x="1019" y="478"/>
                  <a:pt x="1018" y="481"/>
                </a:cubicBezTo>
                <a:cubicBezTo>
                  <a:pt x="1012" y="479"/>
                  <a:pt x="1004" y="485"/>
                  <a:pt x="996" y="486"/>
                </a:cubicBezTo>
                <a:cubicBezTo>
                  <a:pt x="1002" y="478"/>
                  <a:pt x="1014" y="478"/>
                  <a:pt x="1023" y="474"/>
                </a:cubicBezTo>
                <a:cubicBezTo>
                  <a:pt x="1025" y="472"/>
                  <a:pt x="1024" y="470"/>
                  <a:pt x="1024" y="468"/>
                </a:cubicBezTo>
                <a:cubicBezTo>
                  <a:pt x="1021" y="463"/>
                  <a:pt x="1016" y="468"/>
                  <a:pt x="1014" y="463"/>
                </a:cubicBezTo>
                <a:cubicBezTo>
                  <a:pt x="996" y="467"/>
                  <a:pt x="980" y="477"/>
                  <a:pt x="962" y="480"/>
                </a:cubicBezTo>
                <a:cubicBezTo>
                  <a:pt x="955" y="485"/>
                  <a:pt x="955" y="485"/>
                  <a:pt x="955" y="485"/>
                </a:cubicBezTo>
                <a:cubicBezTo>
                  <a:pt x="960" y="495"/>
                  <a:pt x="965" y="479"/>
                  <a:pt x="971" y="485"/>
                </a:cubicBezTo>
                <a:cubicBezTo>
                  <a:pt x="976" y="482"/>
                  <a:pt x="984" y="483"/>
                  <a:pt x="989" y="479"/>
                </a:cubicBezTo>
                <a:cubicBezTo>
                  <a:pt x="983" y="487"/>
                  <a:pt x="970" y="490"/>
                  <a:pt x="960" y="495"/>
                </a:cubicBezTo>
                <a:cubicBezTo>
                  <a:pt x="971" y="494"/>
                  <a:pt x="982" y="485"/>
                  <a:pt x="994" y="487"/>
                </a:cubicBezTo>
                <a:cubicBezTo>
                  <a:pt x="962" y="499"/>
                  <a:pt x="962" y="499"/>
                  <a:pt x="962" y="499"/>
                </a:cubicBezTo>
                <a:cubicBezTo>
                  <a:pt x="966" y="500"/>
                  <a:pt x="966" y="500"/>
                  <a:pt x="966" y="500"/>
                </a:cubicBezTo>
                <a:cubicBezTo>
                  <a:pt x="963" y="501"/>
                  <a:pt x="960" y="503"/>
                  <a:pt x="956" y="503"/>
                </a:cubicBezTo>
                <a:cubicBezTo>
                  <a:pt x="962" y="500"/>
                  <a:pt x="962" y="500"/>
                  <a:pt x="962" y="500"/>
                </a:cubicBezTo>
                <a:cubicBezTo>
                  <a:pt x="947" y="497"/>
                  <a:pt x="936" y="511"/>
                  <a:pt x="920" y="511"/>
                </a:cubicBezTo>
                <a:cubicBezTo>
                  <a:pt x="907" y="516"/>
                  <a:pt x="887" y="515"/>
                  <a:pt x="876" y="527"/>
                </a:cubicBezTo>
                <a:cubicBezTo>
                  <a:pt x="874" y="525"/>
                  <a:pt x="870" y="531"/>
                  <a:pt x="865" y="530"/>
                </a:cubicBezTo>
                <a:cubicBezTo>
                  <a:pt x="850" y="536"/>
                  <a:pt x="836" y="531"/>
                  <a:pt x="822" y="539"/>
                </a:cubicBezTo>
                <a:cubicBezTo>
                  <a:pt x="824" y="535"/>
                  <a:pt x="824" y="535"/>
                  <a:pt x="824" y="535"/>
                </a:cubicBezTo>
                <a:cubicBezTo>
                  <a:pt x="812" y="534"/>
                  <a:pt x="812" y="534"/>
                  <a:pt x="812" y="534"/>
                </a:cubicBezTo>
                <a:cubicBezTo>
                  <a:pt x="814" y="530"/>
                  <a:pt x="814" y="530"/>
                  <a:pt x="814" y="530"/>
                </a:cubicBezTo>
                <a:cubicBezTo>
                  <a:pt x="806" y="529"/>
                  <a:pt x="799" y="531"/>
                  <a:pt x="793" y="531"/>
                </a:cubicBezTo>
                <a:cubicBezTo>
                  <a:pt x="803" y="527"/>
                  <a:pt x="803" y="527"/>
                  <a:pt x="803" y="527"/>
                </a:cubicBezTo>
                <a:cubicBezTo>
                  <a:pt x="795" y="527"/>
                  <a:pt x="795" y="527"/>
                  <a:pt x="795" y="527"/>
                </a:cubicBezTo>
                <a:cubicBezTo>
                  <a:pt x="797" y="526"/>
                  <a:pt x="800" y="525"/>
                  <a:pt x="802" y="523"/>
                </a:cubicBezTo>
                <a:cubicBezTo>
                  <a:pt x="798" y="522"/>
                  <a:pt x="792" y="522"/>
                  <a:pt x="788" y="526"/>
                </a:cubicBezTo>
                <a:cubicBezTo>
                  <a:pt x="786" y="527"/>
                  <a:pt x="786" y="531"/>
                  <a:pt x="783" y="528"/>
                </a:cubicBezTo>
                <a:cubicBezTo>
                  <a:pt x="781" y="526"/>
                  <a:pt x="781" y="526"/>
                  <a:pt x="781" y="526"/>
                </a:cubicBezTo>
                <a:cubicBezTo>
                  <a:pt x="782" y="525"/>
                  <a:pt x="782" y="527"/>
                  <a:pt x="784" y="527"/>
                </a:cubicBezTo>
                <a:cubicBezTo>
                  <a:pt x="786" y="525"/>
                  <a:pt x="786" y="525"/>
                  <a:pt x="786" y="525"/>
                </a:cubicBezTo>
                <a:cubicBezTo>
                  <a:pt x="780" y="521"/>
                  <a:pt x="771" y="523"/>
                  <a:pt x="768" y="517"/>
                </a:cubicBezTo>
                <a:cubicBezTo>
                  <a:pt x="768" y="515"/>
                  <a:pt x="770" y="515"/>
                  <a:pt x="772" y="516"/>
                </a:cubicBezTo>
                <a:cubicBezTo>
                  <a:pt x="773" y="514"/>
                  <a:pt x="771" y="511"/>
                  <a:pt x="768" y="511"/>
                </a:cubicBezTo>
                <a:cubicBezTo>
                  <a:pt x="759" y="516"/>
                  <a:pt x="756" y="504"/>
                  <a:pt x="747" y="503"/>
                </a:cubicBezTo>
                <a:cubicBezTo>
                  <a:pt x="742" y="497"/>
                  <a:pt x="743" y="489"/>
                  <a:pt x="745" y="482"/>
                </a:cubicBezTo>
                <a:cubicBezTo>
                  <a:pt x="740" y="480"/>
                  <a:pt x="736" y="480"/>
                  <a:pt x="734" y="474"/>
                </a:cubicBezTo>
                <a:cubicBezTo>
                  <a:pt x="732" y="464"/>
                  <a:pt x="739" y="459"/>
                  <a:pt x="746" y="453"/>
                </a:cubicBezTo>
                <a:cubicBezTo>
                  <a:pt x="738" y="453"/>
                  <a:pt x="738" y="453"/>
                  <a:pt x="738" y="453"/>
                </a:cubicBezTo>
                <a:cubicBezTo>
                  <a:pt x="748" y="449"/>
                  <a:pt x="748" y="449"/>
                  <a:pt x="748" y="449"/>
                </a:cubicBezTo>
                <a:cubicBezTo>
                  <a:pt x="748" y="447"/>
                  <a:pt x="748" y="447"/>
                  <a:pt x="748" y="447"/>
                </a:cubicBezTo>
                <a:cubicBezTo>
                  <a:pt x="750" y="446"/>
                  <a:pt x="751" y="445"/>
                  <a:pt x="752" y="443"/>
                </a:cubicBezTo>
                <a:cubicBezTo>
                  <a:pt x="748" y="442"/>
                  <a:pt x="745" y="441"/>
                  <a:pt x="742" y="439"/>
                </a:cubicBezTo>
                <a:cubicBezTo>
                  <a:pt x="744" y="434"/>
                  <a:pt x="744" y="434"/>
                  <a:pt x="744" y="434"/>
                </a:cubicBezTo>
                <a:cubicBezTo>
                  <a:pt x="740" y="435"/>
                  <a:pt x="738" y="427"/>
                  <a:pt x="733" y="433"/>
                </a:cubicBezTo>
                <a:cubicBezTo>
                  <a:pt x="731" y="427"/>
                  <a:pt x="727" y="432"/>
                  <a:pt x="724" y="433"/>
                </a:cubicBezTo>
                <a:cubicBezTo>
                  <a:pt x="721" y="430"/>
                  <a:pt x="724" y="428"/>
                  <a:pt x="726" y="426"/>
                </a:cubicBezTo>
                <a:cubicBezTo>
                  <a:pt x="715" y="423"/>
                  <a:pt x="704" y="426"/>
                  <a:pt x="699" y="412"/>
                </a:cubicBezTo>
                <a:cubicBezTo>
                  <a:pt x="697" y="411"/>
                  <a:pt x="696" y="413"/>
                  <a:pt x="694" y="414"/>
                </a:cubicBezTo>
                <a:cubicBezTo>
                  <a:pt x="694" y="418"/>
                  <a:pt x="698" y="413"/>
                  <a:pt x="698" y="415"/>
                </a:cubicBezTo>
                <a:cubicBezTo>
                  <a:pt x="674" y="421"/>
                  <a:pt x="655" y="437"/>
                  <a:pt x="630" y="442"/>
                </a:cubicBezTo>
                <a:cubicBezTo>
                  <a:pt x="594" y="458"/>
                  <a:pt x="555" y="471"/>
                  <a:pt x="521" y="491"/>
                </a:cubicBezTo>
                <a:cubicBezTo>
                  <a:pt x="511" y="494"/>
                  <a:pt x="500" y="497"/>
                  <a:pt x="494" y="504"/>
                </a:cubicBezTo>
                <a:cubicBezTo>
                  <a:pt x="493" y="508"/>
                  <a:pt x="488" y="507"/>
                  <a:pt x="485" y="508"/>
                </a:cubicBezTo>
                <a:cubicBezTo>
                  <a:pt x="487" y="505"/>
                  <a:pt x="478" y="507"/>
                  <a:pt x="478" y="510"/>
                </a:cubicBezTo>
                <a:cubicBezTo>
                  <a:pt x="471" y="510"/>
                  <a:pt x="464" y="511"/>
                  <a:pt x="459" y="515"/>
                </a:cubicBezTo>
                <a:cubicBezTo>
                  <a:pt x="459" y="509"/>
                  <a:pt x="459" y="509"/>
                  <a:pt x="459" y="509"/>
                </a:cubicBezTo>
                <a:cubicBezTo>
                  <a:pt x="457" y="509"/>
                  <a:pt x="456" y="509"/>
                  <a:pt x="455" y="507"/>
                </a:cubicBezTo>
                <a:cubicBezTo>
                  <a:pt x="455" y="507"/>
                  <a:pt x="454" y="505"/>
                  <a:pt x="456" y="505"/>
                </a:cubicBezTo>
                <a:cubicBezTo>
                  <a:pt x="451" y="505"/>
                  <a:pt x="444" y="512"/>
                  <a:pt x="441" y="506"/>
                </a:cubicBezTo>
                <a:cubicBezTo>
                  <a:pt x="431" y="509"/>
                  <a:pt x="421" y="509"/>
                  <a:pt x="410" y="505"/>
                </a:cubicBezTo>
                <a:cubicBezTo>
                  <a:pt x="414" y="502"/>
                  <a:pt x="414" y="502"/>
                  <a:pt x="414" y="502"/>
                </a:cubicBezTo>
                <a:cubicBezTo>
                  <a:pt x="408" y="496"/>
                  <a:pt x="404" y="491"/>
                  <a:pt x="396" y="492"/>
                </a:cubicBezTo>
                <a:cubicBezTo>
                  <a:pt x="397" y="489"/>
                  <a:pt x="397" y="489"/>
                  <a:pt x="397" y="489"/>
                </a:cubicBezTo>
                <a:cubicBezTo>
                  <a:pt x="393" y="485"/>
                  <a:pt x="388" y="490"/>
                  <a:pt x="384" y="484"/>
                </a:cubicBezTo>
                <a:cubicBezTo>
                  <a:pt x="387" y="482"/>
                  <a:pt x="387" y="482"/>
                  <a:pt x="387" y="482"/>
                </a:cubicBezTo>
                <a:cubicBezTo>
                  <a:pt x="382" y="472"/>
                  <a:pt x="369" y="472"/>
                  <a:pt x="364" y="461"/>
                </a:cubicBezTo>
                <a:cubicBezTo>
                  <a:pt x="366" y="457"/>
                  <a:pt x="376" y="462"/>
                  <a:pt x="373" y="454"/>
                </a:cubicBezTo>
                <a:cubicBezTo>
                  <a:pt x="370" y="450"/>
                  <a:pt x="364" y="451"/>
                  <a:pt x="362" y="447"/>
                </a:cubicBezTo>
                <a:cubicBezTo>
                  <a:pt x="362" y="446"/>
                  <a:pt x="364" y="445"/>
                  <a:pt x="364" y="444"/>
                </a:cubicBezTo>
                <a:cubicBezTo>
                  <a:pt x="359" y="442"/>
                  <a:pt x="362" y="439"/>
                  <a:pt x="360" y="435"/>
                </a:cubicBezTo>
                <a:cubicBezTo>
                  <a:pt x="358" y="430"/>
                  <a:pt x="352" y="426"/>
                  <a:pt x="351" y="420"/>
                </a:cubicBezTo>
                <a:cubicBezTo>
                  <a:pt x="349" y="415"/>
                  <a:pt x="343" y="418"/>
                  <a:pt x="340" y="415"/>
                </a:cubicBezTo>
                <a:cubicBezTo>
                  <a:pt x="335" y="411"/>
                  <a:pt x="332" y="404"/>
                  <a:pt x="330" y="401"/>
                </a:cubicBezTo>
                <a:cubicBezTo>
                  <a:pt x="322" y="389"/>
                  <a:pt x="314" y="375"/>
                  <a:pt x="308" y="362"/>
                </a:cubicBezTo>
                <a:cubicBezTo>
                  <a:pt x="303" y="365"/>
                  <a:pt x="296" y="363"/>
                  <a:pt x="294" y="369"/>
                </a:cubicBezTo>
                <a:cubicBezTo>
                  <a:pt x="287" y="369"/>
                  <a:pt x="279" y="374"/>
                  <a:pt x="274" y="378"/>
                </a:cubicBezTo>
                <a:cubicBezTo>
                  <a:pt x="269" y="380"/>
                  <a:pt x="264" y="387"/>
                  <a:pt x="258" y="386"/>
                </a:cubicBezTo>
                <a:cubicBezTo>
                  <a:pt x="244" y="398"/>
                  <a:pt x="226" y="403"/>
                  <a:pt x="210" y="414"/>
                </a:cubicBezTo>
                <a:cubicBezTo>
                  <a:pt x="206" y="414"/>
                  <a:pt x="200" y="412"/>
                  <a:pt x="196" y="415"/>
                </a:cubicBezTo>
                <a:cubicBezTo>
                  <a:pt x="196" y="411"/>
                  <a:pt x="196" y="411"/>
                  <a:pt x="196" y="411"/>
                </a:cubicBezTo>
                <a:cubicBezTo>
                  <a:pt x="186" y="411"/>
                  <a:pt x="176" y="419"/>
                  <a:pt x="168" y="414"/>
                </a:cubicBezTo>
                <a:cubicBezTo>
                  <a:pt x="165" y="405"/>
                  <a:pt x="157" y="401"/>
                  <a:pt x="152" y="395"/>
                </a:cubicBezTo>
                <a:cubicBezTo>
                  <a:pt x="148" y="399"/>
                  <a:pt x="143" y="397"/>
                  <a:pt x="140" y="395"/>
                </a:cubicBezTo>
                <a:cubicBezTo>
                  <a:pt x="139" y="389"/>
                  <a:pt x="128" y="386"/>
                  <a:pt x="133" y="380"/>
                </a:cubicBezTo>
                <a:cubicBezTo>
                  <a:pt x="130" y="379"/>
                  <a:pt x="126" y="377"/>
                  <a:pt x="125" y="373"/>
                </a:cubicBezTo>
                <a:cubicBezTo>
                  <a:pt x="130" y="365"/>
                  <a:pt x="123" y="361"/>
                  <a:pt x="116" y="359"/>
                </a:cubicBezTo>
                <a:cubicBezTo>
                  <a:pt x="114" y="360"/>
                  <a:pt x="113" y="358"/>
                  <a:pt x="112" y="357"/>
                </a:cubicBezTo>
                <a:cubicBezTo>
                  <a:pt x="115" y="350"/>
                  <a:pt x="127" y="355"/>
                  <a:pt x="129" y="346"/>
                </a:cubicBezTo>
                <a:cubicBezTo>
                  <a:pt x="134" y="343"/>
                  <a:pt x="139" y="338"/>
                  <a:pt x="142" y="333"/>
                </a:cubicBezTo>
                <a:cubicBezTo>
                  <a:pt x="136" y="331"/>
                  <a:pt x="130" y="343"/>
                  <a:pt x="123" y="336"/>
                </a:cubicBezTo>
                <a:cubicBezTo>
                  <a:pt x="122" y="332"/>
                  <a:pt x="117" y="331"/>
                  <a:pt x="114" y="330"/>
                </a:cubicBezTo>
                <a:cubicBezTo>
                  <a:pt x="113" y="329"/>
                  <a:pt x="110" y="327"/>
                  <a:pt x="107" y="327"/>
                </a:cubicBezTo>
                <a:cubicBezTo>
                  <a:pt x="113" y="325"/>
                  <a:pt x="116" y="316"/>
                  <a:pt x="123" y="316"/>
                </a:cubicBezTo>
                <a:cubicBezTo>
                  <a:pt x="122" y="313"/>
                  <a:pt x="122" y="308"/>
                  <a:pt x="126" y="306"/>
                </a:cubicBezTo>
                <a:cubicBezTo>
                  <a:pt x="120" y="306"/>
                  <a:pt x="115" y="313"/>
                  <a:pt x="109" y="314"/>
                </a:cubicBezTo>
                <a:cubicBezTo>
                  <a:pt x="104" y="320"/>
                  <a:pt x="104" y="320"/>
                  <a:pt x="104" y="320"/>
                </a:cubicBezTo>
                <a:cubicBezTo>
                  <a:pt x="100" y="320"/>
                  <a:pt x="100" y="316"/>
                  <a:pt x="97" y="314"/>
                </a:cubicBezTo>
                <a:cubicBezTo>
                  <a:pt x="96" y="309"/>
                  <a:pt x="102" y="310"/>
                  <a:pt x="104" y="307"/>
                </a:cubicBezTo>
                <a:cubicBezTo>
                  <a:pt x="108" y="311"/>
                  <a:pt x="112" y="306"/>
                  <a:pt x="115" y="304"/>
                </a:cubicBezTo>
                <a:cubicBezTo>
                  <a:pt x="116" y="303"/>
                  <a:pt x="116" y="303"/>
                  <a:pt x="116" y="303"/>
                </a:cubicBezTo>
                <a:cubicBezTo>
                  <a:pt x="112" y="303"/>
                  <a:pt x="108" y="303"/>
                  <a:pt x="108" y="299"/>
                </a:cubicBezTo>
                <a:cubicBezTo>
                  <a:pt x="114" y="295"/>
                  <a:pt x="122" y="290"/>
                  <a:pt x="127" y="285"/>
                </a:cubicBezTo>
                <a:cubicBezTo>
                  <a:pt x="130" y="282"/>
                  <a:pt x="123" y="284"/>
                  <a:pt x="126" y="281"/>
                </a:cubicBezTo>
                <a:cubicBezTo>
                  <a:pt x="126" y="279"/>
                  <a:pt x="124" y="281"/>
                  <a:pt x="123" y="281"/>
                </a:cubicBezTo>
                <a:cubicBezTo>
                  <a:pt x="123" y="284"/>
                  <a:pt x="123" y="284"/>
                  <a:pt x="123" y="284"/>
                </a:cubicBezTo>
                <a:cubicBezTo>
                  <a:pt x="120" y="282"/>
                  <a:pt x="120" y="282"/>
                  <a:pt x="120" y="282"/>
                </a:cubicBezTo>
                <a:cubicBezTo>
                  <a:pt x="121" y="281"/>
                  <a:pt x="121" y="281"/>
                  <a:pt x="121" y="281"/>
                </a:cubicBezTo>
                <a:cubicBezTo>
                  <a:pt x="114" y="279"/>
                  <a:pt x="120" y="291"/>
                  <a:pt x="112" y="289"/>
                </a:cubicBezTo>
                <a:cubicBezTo>
                  <a:pt x="112" y="287"/>
                  <a:pt x="111" y="283"/>
                  <a:pt x="108" y="282"/>
                </a:cubicBezTo>
                <a:cubicBezTo>
                  <a:pt x="100" y="287"/>
                  <a:pt x="98" y="278"/>
                  <a:pt x="94" y="274"/>
                </a:cubicBezTo>
                <a:cubicBezTo>
                  <a:pt x="91" y="271"/>
                  <a:pt x="94" y="271"/>
                  <a:pt x="95" y="267"/>
                </a:cubicBezTo>
                <a:cubicBezTo>
                  <a:pt x="96" y="259"/>
                  <a:pt x="88" y="266"/>
                  <a:pt x="92" y="261"/>
                </a:cubicBezTo>
                <a:cubicBezTo>
                  <a:pt x="87" y="261"/>
                  <a:pt x="82" y="266"/>
                  <a:pt x="78" y="267"/>
                </a:cubicBezTo>
                <a:cubicBezTo>
                  <a:pt x="76" y="269"/>
                  <a:pt x="70" y="271"/>
                  <a:pt x="69" y="275"/>
                </a:cubicBezTo>
                <a:cubicBezTo>
                  <a:pt x="72" y="275"/>
                  <a:pt x="72" y="275"/>
                  <a:pt x="72" y="275"/>
                </a:cubicBezTo>
                <a:cubicBezTo>
                  <a:pt x="69" y="278"/>
                  <a:pt x="64" y="281"/>
                  <a:pt x="63" y="286"/>
                </a:cubicBezTo>
                <a:cubicBezTo>
                  <a:pt x="60" y="288"/>
                  <a:pt x="56" y="283"/>
                  <a:pt x="54" y="281"/>
                </a:cubicBezTo>
                <a:cubicBezTo>
                  <a:pt x="55" y="276"/>
                  <a:pt x="54" y="276"/>
                  <a:pt x="51" y="273"/>
                </a:cubicBezTo>
                <a:cubicBezTo>
                  <a:pt x="64" y="258"/>
                  <a:pt x="83" y="250"/>
                  <a:pt x="96" y="234"/>
                </a:cubicBezTo>
                <a:cubicBezTo>
                  <a:pt x="90" y="234"/>
                  <a:pt x="88" y="221"/>
                  <a:pt x="80" y="226"/>
                </a:cubicBezTo>
                <a:cubicBezTo>
                  <a:pt x="80" y="222"/>
                  <a:pt x="84" y="215"/>
                  <a:pt x="76" y="213"/>
                </a:cubicBezTo>
                <a:cubicBezTo>
                  <a:pt x="70" y="213"/>
                  <a:pt x="64" y="215"/>
                  <a:pt x="61" y="208"/>
                </a:cubicBezTo>
                <a:cubicBezTo>
                  <a:pt x="60" y="206"/>
                  <a:pt x="62" y="205"/>
                  <a:pt x="63" y="204"/>
                </a:cubicBezTo>
                <a:cubicBezTo>
                  <a:pt x="58" y="199"/>
                  <a:pt x="53" y="198"/>
                  <a:pt x="52" y="191"/>
                </a:cubicBezTo>
                <a:cubicBezTo>
                  <a:pt x="50" y="185"/>
                  <a:pt x="46" y="190"/>
                  <a:pt x="44" y="191"/>
                </a:cubicBezTo>
                <a:cubicBezTo>
                  <a:pt x="41" y="191"/>
                  <a:pt x="42" y="188"/>
                  <a:pt x="41" y="187"/>
                </a:cubicBezTo>
                <a:cubicBezTo>
                  <a:pt x="44" y="182"/>
                  <a:pt x="44" y="182"/>
                  <a:pt x="44" y="182"/>
                </a:cubicBezTo>
                <a:cubicBezTo>
                  <a:pt x="38" y="183"/>
                  <a:pt x="37" y="172"/>
                  <a:pt x="30" y="178"/>
                </a:cubicBezTo>
                <a:cubicBezTo>
                  <a:pt x="28" y="179"/>
                  <a:pt x="26" y="178"/>
                  <a:pt x="24" y="176"/>
                </a:cubicBezTo>
                <a:cubicBezTo>
                  <a:pt x="20" y="178"/>
                  <a:pt x="14" y="179"/>
                  <a:pt x="8" y="177"/>
                </a:cubicBezTo>
                <a:cubicBezTo>
                  <a:pt x="0" y="166"/>
                  <a:pt x="0" y="166"/>
                  <a:pt x="0" y="166"/>
                </a:cubicBezTo>
                <a:cubicBezTo>
                  <a:pt x="3" y="160"/>
                  <a:pt x="18" y="162"/>
                  <a:pt x="14" y="151"/>
                </a:cubicBezTo>
                <a:cubicBezTo>
                  <a:pt x="118" y="90"/>
                  <a:pt x="221" y="26"/>
                  <a:pt x="338" y="0"/>
                </a:cubicBezTo>
                <a:cubicBezTo>
                  <a:pt x="347" y="1"/>
                  <a:pt x="359" y="0"/>
                  <a:pt x="369" y="1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9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2784"/>
          <a:stretch>
            <a:fillRect/>
          </a:stretch>
        </p:blipFill>
        <p:spPr bwMode="auto">
          <a:xfrm flipH="1">
            <a:off x="605044" y="1858340"/>
            <a:ext cx="1315785" cy="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2784"/>
          <a:stretch>
            <a:fillRect/>
          </a:stretch>
        </p:blipFill>
        <p:spPr bwMode="auto">
          <a:xfrm flipH="1">
            <a:off x="605043" y="4267487"/>
            <a:ext cx="1315785" cy="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Grp="1" noChangeArrowheads="1"/>
          </p:cNvSpPr>
          <p:nvPr/>
        </p:nvSpPr>
        <p:spPr bwMode="auto">
          <a:xfrm>
            <a:off x="857042" y="2471587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solidFill>
                  <a:srgbClr val="00B05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ea"/>
                <a:sym typeface="+mn-lt"/>
              </a:rPr>
              <a:t>董存瑞</a:t>
            </a:r>
            <a:endParaRPr lang="zh-CN" altLang="en-US" sz="4800" b="1" dirty="0">
              <a:solidFill>
                <a:srgbClr val="00B05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43459" y="1799680"/>
            <a:ext cx="1064593" cy="2950011"/>
            <a:chOff x="6420453" y="765292"/>
            <a:chExt cx="1064593" cy="5329238"/>
          </a:xfrm>
        </p:grpSpPr>
        <p:pic>
          <p:nvPicPr>
            <p:cNvPr id="23" name="Picture 3" descr="C:\Users\Administrator\Desktop\水墨 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>
              <a:off x="3812625" y="3373120"/>
              <a:ext cx="5329238" cy="113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 descr="C:\Users\Administrator\Desktop\水墨 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>
              <a:off x="4763636" y="3373120"/>
              <a:ext cx="5329238" cy="113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0">
        <p15:prstTrans prst="drape"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3" grpId="0"/>
      <p:bldP spid="17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4354" y="0"/>
            <a:ext cx="3637053" cy="21973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7732" y="1172304"/>
            <a:ext cx="1205334" cy="1158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4180" y="687159"/>
            <a:ext cx="694618" cy="6679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77" y="1415471"/>
            <a:ext cx="2022556" cy="37080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67" y="2382504"/>
            <a:ext cx="462583" cy="8114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83" y="2831690"/>
            <a:ext cx="2677872" cy="27003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027592" y="1521478"/>
            <a:ext cx="0" cy="36020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Grp="1" noChangeArrowheads="1"/>
          </p:cNvSpPr>
          <p:nvPr/>
        </p:nvSpPr>
        <p:spPr bwMode="auto">
          <a:xfrm>
            <a:off x="6271855" y="1663860"/>
            <a:ext cx="193279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solidFill>
                  <a:srgbClr val="00B050"/>
                </a:solidFill>
                <a:latin typeface="+mj-ea"/>
                <a:ea typeface="+mj-ea"/>
                <a:cs typeface="+mn-ea"/>
                <a:sym typeface="+mn-lt"/>
              </a:rPr>
              <a:t>谢谢</a:t>
            </a:r>
            <a:endParaRPr lang="en-US" altLang="zh-CN" sz="4800" b="1" dirty="0" smtClean="0">
              <a:solidFill>
                <a:srgbClr val="00B050"/>
              </a:solidFill>
              <a:latin typeface="+mj-ea"/>
              <a:ea typeface="+mj-ea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solidFill>
                  <a:srgbClr val="00B050"/>
                </a:solidFill>
                <a:latin typeface="+mj-ea"/>
                <a:ea typeface="+mj-ea"/>
                <a:cs typeface="+mn-ea"/>
                <a:sym typeface="+mn-lt"/>
              </a:rPr>
              <a:t>观看</a:t>
            </a:r>
            <a:endParaRPr lang="zh-CN" altLang="en-US" sz="4800" b="1" dirty="0">
              <a:solidFill>
                <a:srgbClr val="00B050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078" y="204447"/>
            <a:ext cx="750718" cy="721844"/>
          </a:xfrm>
          <a:prstGeom prst="rect">
            <a:avLst/>
          </a:prstGeom>
        </p:spPr>
      </p:pic>
      <p:sp>
        <p:nvSpPr>
          <p:cNvPr id="12" name="Text Box 3"/>
          <p:cNvSpPr>
            <a:spLocks noChangeArrowheads="1"/>
          </p:cNvSpPr>
          <p:nvPr/>
        </p:nvSpPr>
        <p:spPr bwMode="auto">
          <a:xfrm>
            <a:off x="4913313" y="305079"/>
            <a:ext cx="2365375" cy="983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编写</a:t>
            </a:r>
            <a:r>
              <a:rPr lang="en-US" altLang="zh-C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</a:t>
            </a:r>
            <a:endParaRPr lang="en-US" altLang="zh-CN" sz="4000" b="1" dirty="0" smtClean="0">
              <a:solidFill>
                <a:srgbClr val="269844"/>
              </a:solidFill>
              <a:cs typeface="+mn-ea"/>
              <a:sym typeface="+mn-lt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PREFACE</a:t>
            </a:r>
            <a:endParaRPr lang="zh-CN" altLang="en-US" dirty="0" smtClea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899341" y="113245"/>
            <a:ext cx="940418" cy="9042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15753" y="2845831"/>
            <a:ext cx="8421757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清明作为一年中出行比较繁忙的传统</a:t>
            </a:r>
            <a:endParaRPr lang="zh-CN" alt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节日，广大市民都会选择在这天回家祭祖</a:t>
            </a:r>
            <a:endParaRPr lang="zh-CN" alt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或是出游踏青，我中心本着为广大市民出</a:t>
            </a:r>
            <a:endParaRPr lang="zh-CN" alt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游提供更加便利的出行信息服务，以景德</a:t>
            </a:r>
            <a:endParaRPr lang="zh-CN" alt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镇市范国内国省道公路沿线的交通流量自</a:t>
            </a:r>
            <a:endParaRPr lang="zh-CN" alt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动观测设备采集教据为基础，对202</a:t>
            </a:r>
            <a:r>
              <a:rPr lang="en-US" altLang="zh-CN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</a:t>
            </a:r>
            <a:r>
              <a:rPr lang="zh-CN" alt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年清</a:t>
            </a:r>
            <a:endParaRPr lang="zh-CN" alt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明节期间景德镇市的普通国省道公路网运</a:t>
            </a:r>
            <a:endParaRPr lang="zh-CN" altLang="en-US" sz="1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行情况进行了预测分析。</a:t>
            </a:r>
            <a:r>
              <a:rPr lang="en-US" altLang="zh-CN" sz="1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4" name="Picture 3" descr="C:\Users\Administrator\Desktop\水墨 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575402" y="3756226"/>
            <a:ext cx="3953638" cy="1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Users\Administrator\Desktop\水墨 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8272455" y="3979541"/>
            <a:ext cx="3812558" cy="1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784"/>
          <a:stretch>
            <a:fillRect/>
          </a:stretch>
        </p:blipFill>
        <p:spPr bwMode="auto">
          <a:xfrm flipH="1">
            <a:off x="1345892" y="5184032"/>
            <a:ext cx="7435390" cy="3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784"/>
          <a:stretch>
            <a:fillRect/>
          </a:stretch>
        </p:blipFill>
        <p:spPr bwMode="auto">
          <a:xfrm flipH="1">
            <a:off x="1258222" y="2027232"/>
            <a:ext cx="4460283" cy="2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183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186222" y="316649"/>
            <a:ext cx="494633" cy="475608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4574540" y="264700"/>
            <a:ext cx="3042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blipFill>
                  <a:blip r:embed="rId3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清明期间天气情况</a:t>
            </a:r>
            <a:endParaRPr lang="zh-CN" altLang="en-US" sz="2800" b="1" dirty="0">
              <a:solidFill>
                <a:srgbClr val="269844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25370" y="997585"/>
            <a:ext cx="7540625" cy="4705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buClrTx/>
              <a:buSzTx/>
              <a:buNone/>
            </a:pP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4月 4日 星期五  </a:t>
            </a: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优            1</a:t>
            </a: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~2</a:t>
            </a: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℃  南风1级</a:t>
            </a: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>
              <a:buClrTx/>
              <a:buSzTx/>
              <a:buNone/>
            </a:pP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4月 5日 星期六 </a:t>
            </a: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优            1</a:t>
            </a: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~</a:t>
            </a: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26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℃  南风1级</a:t>
            </a: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>
              <a:buClrTx/>
              <a:buSzTx/>
              <a:buNone/>
            </a:pP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4月 6日 星期日  </a:t>
            </a: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优            1</a:t>
            </a: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~2</a:t>
            </a:r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7</a:t>
            </a:r>
            <a:r>
              <a:rPr lang="zh-CN" altLang="en-US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℃   南风1级</a:t>
            </a:r>
            <a:endParaRPr lang="zh-CN" altLang="en-US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内容占位符 6" descr="2156d412bc20ba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295" y="2651760"/>
            <a:ext cx="777240" cy="777240"/>
          </a:xfrm>
          <a:prstGeom prst="rect">
            <a:avLst/>
          </a:prstGeom>
        </p:spPr>
      </p:pic>
      <p:pic>
        <p:nvPicPr>
          <p:cNvPr id="9" name="内容占位符 6" descr="2156d412bc20ba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295" y="939800"/>
            <a:ext cx="777240" cy="777240"/>
          </a:xfrm>
          <a:prstGeom prst="rect">
            <a:avLst/>
          </a:prstGeom>
        </p:spPr>
      </p:pic>
      <p:pic>
        <p:nvPicPr>
          <p:cNvPr id="10" name="内容占位符 6" descr="2156d412bc20ba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295" y="4445635"/>
            <a:ext cx="777240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183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186222" y="316649"/>
            <a:ext cx="494633" cy="475608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2785109" y="270415"/>
            <a:ext cx="66217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blipFill>
                  <a:blip r:embed="rId4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202</a:t>
            </a:r>
            <a:r>
              <a:rPr lang="en-US" altLang="zh-CN" sz="2800" b="1" dirty="0">
                <a:blipFill>
                  <a:blip r:embed="rId4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5</a:t>
            </a:r>
            <a:r>
              <a:rPr lang="zh-CN" altLang="en-US" sz="2800" b="1" dirty="0">
                <a:blipFill>
                  <a:blip r:embed="rId4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年景德镇市清明节路网运行趋势预测</a:t>
            </a:r>
            <a:endParaRPr lang="zh-CN" altLang="en-US" sz="2800" b="1" dirty="0">
              <a:solidFill>
                <a:srgbClr val="269844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36791" y="655389"/>
            <a:ext cx="3118416" cy="33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The origin of qingming festival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380" y="1906585"/>
            <a:ext cx="1498209" cy="945713"/>
          </a:xfrm>
          <a:prstGeom prst="rect">
            <a:avLst/>
          </a:prstGeom>
        </p:spPr>
      </p:pic>
      <p:graphicFrame>
        <p:nvGraphicFramePr>
          <p:cNvPr id="2" name="图表 1"/>
          <p:cNvGraphicFramePr/>
          <p:nvPr/>
        </p:nvGraphicFramePr>
        <p:xfrm>
          <a:off x="7186295" y="1609725"/>
          <a:ext cx="4260850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81025" y="1437005"/>
            <a:ext cx="6183630" cy="3637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>
              <a:lnSpc>
                <a:spcPct val="200000"/>
              </a:lnSpc>
              <a:buClr>
                <a:srgbClr val="81B83C"/>
              </a:buClr>
              <a:buNone/>
              <a:defRPr/>
            </a:pP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结合近年来景德镇市普通国省道公路清明节前后交通数据，综合分析202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5</a:t>
            </a: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年清明节期间（4月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4</a:t>
            </a: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日至4月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6</a:t>
            </a: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日）全市日均交通量变化特点，预计202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5</a:t>
            </a: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年清明期间拥堵时段分布趋势与往年基本一致，全市普通国省道公路路网总体将保持畅通，但因高速公路7座以下（含7座）车辆免费通行，普通国省道公路运行压力较其它节假日相对较小，长假出行选择高铁出行逐渐增加,预计202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5</a:t>
            </a: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年清明节景德镇市普通国省道公路日均监测交通量为0.32万辆左右，交通量同比往年有下降。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183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186222" y="316649"/>
            <a:ext cx="494633" cy="475608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1712594" y="264700"/>
            <a:ext cx="876681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blipFill>
                  <a:blip r:embed="rId3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202</a:t>
            </a:r>
            <a:r>
              <a:rPr lang="en-US" altLang="zh-CN" sz="2800" b="1" dirty="0">
                <a:blipFill>
                  <a:blip r:embed="rId3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5</a:t>
            </a:r>
            <a:r>
              <a:rPr lang="zh-CN" altLang="en-US" sz="2800" b="1" dirty="0">
                <a:blipFill>
                  <a:blip r:embed="rId3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年清明节景德镇市普通国省道路分时段交通量预测</a:t>
            </a:r>
            <a:endParaRPr lang="zh-CN" altLang="en-US" sz="2800" b="1" dirty="0">
              <a:blipFill>
                <a:blip r:embed="rId3"/>
                <a:stretch>
                  <a:fillRect/>
                </a:stretch>
              </a:blipFill>
              <a:latin typeface="造字工房悦黑体验版细体" pitchFamily="50" charset="-122"/>
              <a:ea typeface="造字工房悦黑体验版细体" pitchFamily="50" charset="-122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269844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15590" y="1217930"/>
            <a:ext cx="6096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ct val="150000"/>
              </a:lnSpc>
              <a:buClr>
                <a:srgbClr val="81B83C"/>
              </a:buClr>
              <a:buNone/>
              <a:defRPr/>
            </a:pP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结合近年来景德镇市普通国省道公路清明节前后交通数据，综合分</a:t>
            </a:r>
            <a:endParaRPr sz="16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  <a:p>
            <a:pPr marL="0" lvl="0" indent="0">
              <a:lnSpc>
                <a:spcPct val="150000"/>
              </a:lnSpc>
              <a:buClr>
                <a:srgbClr val="81B83C"/>
              </a:buClr>
              <a:buNone/>
              <a:defRPr/>
            </a:pP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析202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5</a:t>
            </a: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年清明节期间（4月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4</a:t>
            </a: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日至4月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6</a:t>
            </a:r>
            <a:r>
              <a:rPr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日）全市各时段交通量变化特点，从曲线图上可以看出，交通量的高峰出现在中午12点左右以及下午6点左右。广大市民出行的时候，可以错开这两个高峰，避免出现交通拥堵</a:t>
            </a:r>
            <a:r>
              <a:rPr 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。</a:t>
            </a:r>
            <a:endParaRPr lang="zh-CN" altLang="en-US" sz="16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20" y="3741420"/>
            <a:ext cx="8474075" cy="1932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183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186222" y="316649"/>
            <a:ext cx="494633" cy="475608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1891348" y="264700"/>
            <a:ext cx="840930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blipFill>
                  <a:blip r:embed="rId3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202</a:t>
            </a:r>
            <a:r>
              <a:rPr lang="en-US" altLang="zh-CN" sz="2800" b="1" dirty="0">
                <a:blipFill>
                  <a:blip r:embed="rId3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5</a:t>
            </a:r>
            <a:r>
              <a:rPr lang="zh-CN" altLang="en-US" sz="2800" b="1" dirty="0">
                <a:blipFill>
                  <a:blip r:embed="rId3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年清明节景德镇市普通国省道日交通量组成预测</a:t>
            </a:r>
            <a:endParaRPr lang="zh-CN" altLang="en-US" sz="2800" b="1" dirty="0">
              <a:blipFill>
                <a:blip r:embed="rId3"/>
                <a:stretch>
                  <a:fillRect/>
                </a:stretch>
              </a:blipFill>
              <a:latin typeface="造字工房悦黑体验版细体" pitchFamily="50" charset="-122"/>
              <a:ea typeface="造字工房悦黑体验版细体" pitchFamily="50" charset="-122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269844"/>
              </a:solidFill>
              <a:cs typeface="+mn-ea"/>
              <a:sym typeface="+mn-lt"/>
            </a:endParaRPr>
          </a:p>
        </p:txBody>
      </p:sp>
      <p:pic>
        <p:nvPicPr>
          <p:cNvPr id="81" name="Picture 3" descr="C:\Users\Administrator\Desktop\水墨 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784"/>
          <a:stretch>
            <a:fillRect/>
          </a:stretch>
        </p:blipFill>
        <p:spPr bwMode="auto">
          <a:xfrm flipH="1">
            <a:off x="7186222" y="3544792"/>
            <a:ext cx="4460283" cy="2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2208493" y="4140349"/>
            <a:ext cx="1254708" cy="1720416"/>
          </a:xfrm>
          <a:prstGeom prst="rect">
            <a:avLst/>
          </a:prstGeom>
        </p:spPr>
      </p:pic>
      <p:pic>
        <p:nvPicPr>
          <p:cNvPr id="18" name="图片 17" descr="C:\Users\Administrator\Desktop\3.png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9598" y="1534069"/>
            <a:ext cx="3888105" cy="278447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57115" y="2154555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ct val="150000"/>
              </a:lnSpc>
              <a:buClr>
                <a:srgbClr val="81B83C"/>
              </a:buClr>
              <a:buNone/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预计202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5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年清明节（4月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4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日到4月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6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日）前后全市交通量组成将以中小客车和大客车为主，占比将达56%左右，其他车型因节假日因素将出现大幅回落，预计货车类整体仅39%左右，尤其集装箱类货车基本占比仅2%。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76"/>
          <p:cNvSpPr txBox="1"/>
          <p:nvPr/>
        </p:nvSpPr>
        <p:spPr>
          <a:xfrm>
            <a:off x="1891348" y="264700"/>
            <a:ext cx="840930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202</a:t>
            </a:r>
            <a:r>
              <a:rPr lang="en-US" altLang="zh-CN" sz="2800" b="1" dirty="0">
                <a:blipFill>
                  <a:blip r:embed="rId1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5</a:t>
            </a:r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年清明节景德镇市普通国省道各线路交通量排名</a:t>
            </a:r>
            <a:endParaRPr lang="zh-CN" altLang="en-US" sz="2800" b="1" dirty="0">
              <a:blipFill>
                <a:blip r:embed="rId1"/>
                <a:stretch>
                  <a:fillRect/>
                </a:stretch>
              </a:blipFill>
              <a:latin typeface="造字工房悦黑体验版细体" pitchFamily="50" charset="-122"/>
              <a:ea typeface="造字工房悦黑体验版细体" pitchFamily="50" charset="-122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269844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9407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117961" y="316649"/>
            <a:ext cx="494633" cy="4756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717084" y="2039585"/>
            <a:ext cx="3349494" cy="3098024"/>
            <a:chOff x="7154" y="4012"/>
            <a:chExt cx="5482" cy="523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" y="4104"/>
              <a:ext cx="5482" cy="513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7" name="椭圆 16"/>
            <p:cNvSpPr/>
            <p:nvPr/>
          </p:nvSpPr>
          <p:spPr>
            <a:xfrm>
              <a:off x="7612" y="4012"/>
              <a:ext cx="5024" cy="5024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1449" y="4293"/>
              <a:ext cx="480" cy="4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542" y="8470"/>
              <a:ext cx="286" cy="286"/>
            </a:xfrm>
            <a:prstGeom prst="ellipse">
              <a:avLst/>
            </a:prstGeom>
            <a:solidFill>
              <a:srgbClr val="269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21030" y="2344420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ct val="150000"/>
              </a:lnSpc>
              <a:buClr>
                <a:srgbClr val="81B83C"/>
              </a:buClr>
              <a:buNone/>
              <a:defRPr/>
            </a:pPr>
            <a:r>
              <a:rPr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如图预计202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5</a:t>
            </a:r>
            <a:r>
              <a:rPr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年清明节（4月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4</a:t>
            </a:r>
            <a:r>
              <a:rPr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日到4月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6</a:t>
            </a:r>
            <a:r>
              <a:rPr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日）前后全市交通量国道平均比省道更大，各条线路交通量如图所示，排名前三的G351、G206、S207交通量较大，广大市民可合理安排出行路线</a:t>
            </a:r>
            <a:r>
              <a:rPr 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。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9" name="图片 28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030" y="1652905"/>
            <a:ext cx="4826000" cy="348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396875" y="1393190"/>
            <a:ext cx="6251575" cy="307975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lnSpc>
                <a:spcPct val="150000"/>
              </a:lnSpc>
              <a:buClr>
                <a:srgbClr val="81B83C"/>
              </a:buClr>
              <a:buNone/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近年来景德镇市公路事业发展中心在普通国省道公路打造“畅、安、舒、 美”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  <a:p>
            <a:pPr marL="0" lvl="0" indent="0">
              <a:lnSpc>
                <a:spcPct val="150000"/>
              </a:lnSpc>
              <a:buClr>
                <a:srgbClr val="81B83C"/>
              </a:buClr>
              <a:buNone/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公路，在浮梁白泥塘、浮梁兴溪桥、乐平塔前、乐平梅岩建设服务区设施，为社会公众出行提供停车场、加水站、充电装置、应急救护、厨房、餐厅、超市、公厕、休息室等服务。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891348" y="264700"/>
            <a:ext cx="840930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202</a:t>
            </a:r>
            <a:r>
              <a:rPr lang="en-US" altLang="zh-CN" sz="2800" b="1" dirty="0">
                <a:blipFill>
                  <a:blip r:embed="rId1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5</a:t>
            </a:r>
            <a:r>
              <a:rPr lang="zh-CN" altLang="en-US" sz="2800" b="1" dirty="0">
                <a:blipFill>
                  <a:blip r:embed="rId1"/>
                  <a:stretch>
                    <a:fillRect/>
                  </a:stretch>
                </a:blipFill>
                <a:latin typeface="造字工房悦黑体验版细体" pitchFamily="50" charset="-122"/>
                <a:ea typeface="造字工房悦黑体验版细体" pitchFamily="50" charset="-122"/>
                <a:sym typeface="+mn-ea"/>
              </a:rPr>
              <a:t>年清明节景德镇市普通国省道公路驿站及服务区</a:t>
            </a:r>
            <a:endParaRPr lang="zh-CN" altLang="en-US" sz="2800" b="1" dirty="0">
              <a:blipFill>
                <a:blip r:embed="rId1"/>
                <a:stretch>
                  <a:fillRect/>
                </a:stretch>
              </a:blipFill>
              <a:latin typeface="造字工房悦黑体验版细体" pitchFamily="50" charset="-122"/>
              <a:ea typeface="造字工房悦黑体验版细体" pitchFamily="50" charset="-122"/>
              <a:sym typeface="+mn-ea"/>
            </a:endParaRPr>
          </a:p>
          <a:p>
            <a:pPr algn="ctr"/>
            <a:endParaRPr lang="zh-CN" altLang="en-US" sz="2800" b="1" dirty="0">
              <a:solidFill>
                <a:srgbClr val="269844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9407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6618" y="304816"/>
            <a:ext cx="494633" cy="475608"/>
          </a:xfrm>
          <a:prstGeom prst="rect">
            <a:avLst/>
          </a:prstGeom>
        </p:spPr>
      </p:pic>
      <p:pic>
        <p:nvPicPr>
          <p:cNvPr id="12" name="图片 11" descr="C:\Users\Administrator\Desktop\6.png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18375" y="1474470"/>
            <a:ext cx="3173730" cy="3575685"/>
          </a:xfrm>
          <a:prstGeom prst="rect">
            <a:avLst/>
          </a:prstGeom>
          <a:noFill/>
        </p:spPr>
      </p:pic>
      <p:pic>
        <p:nvPicPr>
          <p:cNvPr id="4" name="图片 3" descr="C:\Users\Administrator\Desktop\5.png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7000" y="4229071"/>
            <a:ext cx="3465050" cy="2404745"/>
          </a:xfrm>
          <a:prstGeom prst="rect">
            <a:avLst/>
          </a:prstGeom>
          <a:noFill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3" b="19477"/>
          <a:stretch>
            <a:fillRect/>
          </a:stretch>
        </p:blipFill>
        <p:spPr>
          <a:xfrm>
            <a:off x="3989211" y="4648069"/>
            <a:ext cx="3201453" cy="1711381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2183" y="185561"/>
            <a:ext cx="664671" cy="6391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186222" y="316649"/>
            <a:ext cx="494633" cy="475608"/>
          </a:xfrm>
          <a:prstGeom prst="rect">
            <a:avLst/>
          </a:prstGeom>
        </p:spPr>
      </p:pic>
      <p:sp>
        <p:nvSpPr>
          <p:cNvPr id="15" name="TextBox 76"/>
          <p:cNvSpPr txBox="1"/>
          <p:nvPr/>
        </p:nvSpPr>
        <p:spPr>
          <a:xfrm>
            <a:off x="5101977" y="26470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269844"/>
                </a:solidFill>
                <a:cs typeface="+mn-ea"/>
                <a:sym typeface="+mn-lt"/>
              </a:rPr>
              <a:t>清明节扫墓</a:t>
            </a:r>
            <a:endParaRPr lang="zh-CN" altLang="en-US" sz="2800" b="1" dirty="0">
              <a:solidFill>
                <a:srgbClr val="269844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6854" y="665165"/>
            <a:ext cx="2526784" cy="33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Tomb-sweeping day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2183" y="1931964"/>
            <a:ext cx="3191455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中国历史上，寒食禁火，祭奠先人，早已蔚为习俗。唐朝之后，寒食节逐渐式微，于清明节扫墓祭祖成了此后持续不断的节俗传统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。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唐朝大诗人白居易《寒食野望吟》诗云："</a:t>
            </a:r>
            <a:r>
              <a:rPr lang="zh-CN" altLang="en-US" sz="1400" u="sng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乌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啼鹊噪昏乔木，清明寒食谁家哭？风吹旷野纸钱飞，古墓累累春草绿。棠梨花映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白杨树。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冥漠重泉哭不闻，萧萧暮雨人归去。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   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383638" y="2082302"/>
            <a:ext cx="3250493" cy="3006456"/>
            <a:chOff x="7154" y="4012"/>
            <a:chExt cx="5482" cy="523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" y="4104"/>
              <a:ext cx="5482" cy="513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4" name="椭圆 13"/>
            <p:cNvSpPr/>
            <p:nvPr/>
          </p:nvSpPr>
          <p:spPr>
            <a:xfrm>
              <a:off x="7612" y="4012"/>
              <a:ext cx="5024" cy="502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449" y="4293"/>
              <a:ext cx="480" cy="4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542" y="8470"/>
              <a:ext cx="286" cy="286"/>
            </a:xfrm>
            <a:prstGeom prst="ellipse">
              <a:avLst/>
            </a:prstGeom>
            <a:solidFill>
              <a:srgbClr val="269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Grp="1" noChangeArrowheads="1"/>
          </p:cNvSpPr>
          <p:nvPr/>
        </p:nvSpPr>
        <p:spPr bwMode="auto">
          <a:xfrm>
            <a:off x="547340" y="1987308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扫 </a:t>
            </a:r>
            <a:br>
              <a:rPr lang="zh-CN" altLang="en-US" sz="40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0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墓</a:t>
            </a:r>
            <a:endParaRPr lang="zh-CN" altLang="en-US" sz="4000" b="1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AutoShape 3"/>
          <p:cNvCxnSpPr>
            <a:cxnSpLocks noChangeShapeType="1"/>
          </p:cNvCxnSpPr>
          <p:nvPr/>
        </p:nvCxnSpPr>
        <p:spPr bwMode="auto">
          <a:xfrm>
            <a:off x="1415820" y="2074591"/>
            <a:ext cx="1588" cy="1584000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497052" y="1987308"/>
            <a:ext cx="1132618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耕夫召    募爱楼船，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春草青青万项田，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试上吴门窥郡郭，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清明几处有新烟。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9" y="3961935"/>
            <a:ext cx="1777373" cy="145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 bldLvl="0" autoUpdateAnimBg="0"/>
    </p:bldLst>
  </p:timing>
</p:sld>
</file>

<file path=ppt/tags/tag1.xml><?xml version="1.0" encoding="utf-8"?>
<p:tagLst xmlns:p="http://schemas.openxmlformats.org/presentationml/2006/main">
  <p:tag name="ISPRING_PRESENTATION_TITLE" val="清明节ppt模板设计01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5hx3gvc">
      <a:majorFont>
        <a:latin typeface="仿宋"/>
        <a:ea typeface="宋体"/>
        <a:cs typeface=""/>
      </a:majorFont>
      <a:minorFont>
        <a:latin typeface="仿宋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1977</Words>
  <Application>WPS 演示</Application>
  <PresentationFormat>宽屏</PresentationFormat>
  <Paragraphs>120</Paragraphs>
  <Slides>14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造字工房悦黑体验版细体</vt:lpstr>
      <vt:lpstr>黑体</vt:lpstr>
      <vt:lpstr>思源黑体 CN Normal</vt:lpstr>
      <vt:lpstr>仿宋</vt:lpstr>
      <vt:lpstr>Calibri</vt:lpstr>
      <vt:lpstr>华文隶书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WPS_1576481846</cp:lastModifiedBy>
  <cp:revision>3</cp:revision>
  <dcterms:created xsi:type="dcterms:W3CDTF">2018-03-20T06:17:00Z</dcterms:created>
  <dcterms:modified xsi:type="dcterms:W3CDTF">2025-04-16T01:19:00Z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CF9AC2714B7B4CBBA3459B45090ABF47_13</vt:lpwstr>
  </property>
  <property fmtid="{D5CDD505-2E9C-101B-9397-08002B2CF9AE}" pid="3" name="KSOProductBuildVer">
    <vt:lpwstr>2052-12.1.0.20305</vt:lpwstr>
  </property>
</Properties>
</file>